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8" r:id="rId2"/>
    <p:sldId id="272" r:id="rId3"/>
    <p:sldId id="257" r:id="rId4"/>
    <p:sldId id="273" r:id="rId5"/>
    <p:sldId id="274" r:id="rId6"/>
    <p:sldId id="276" r:id="rId7"/>
    <p:sldId id="277" r:id="rId8"/>
    <p:sldId id="278" r:id="rId9"/>
    <p:sldId id="279" r:id="rId10"/>
    <p:sldId id="280" r:id="rId11"/>
    <p:sldId id="281" r:id="rId12"/>
    <p:sldId id="258" r:id="rId13"/>
    <p:sldId id="259" r:id="rId14"/>
    <p:sldId id="263" r:id="rId15"/>
    <p:sldId id="283" r:id="rId16"/>
    <p:sldId id="284" r:id="rId17"/>
    <p:sldId id="285" r:id="rId18"/>
    <p:sldId id="287" r:id="rId19"/>
    <p:sldId id="288" r:id="rId20"/>
    <p:sldId id="289" r:id="rId21"/>
    <p:sldId id="290" r:id="rId22"/>
    <p:sldId id="266" r:id="rId23"/>
    <p:sldId id="291" r:id="rId24"/>
    <p:sldId id="292" r:id="rId25"/>
    <p:sldId id="295" r:id="rId26"/>
    <p:sldId id="294" r:id="rId27"/>
    <p:sldId id="306" r:id="rId28"/>
    <p:sldId id="307" r:id="rId29"/>
    <p:sldId id="308" r:id="rId30"/>
    <p:sldId id="293" r:id="rId31"/>
    <p:sldId id="296" r:id="rId32"/>
    <p:sldId id="297" r:id="rId33"/>
    <p:sldId id="298" r:id="rId34"/>
    <p:sldId id="299" r:id="rId35"/>
    <p:sldId id="309" r:id="rId36"/>
    <p:sldId id="310" r:id="rId37"/>
    <p:sldId id="304" r:id="rId38"/>
    <p:sldId id="311" r:id="rId39"/>
    <p:sldId id="312" r:id="rId40"/>
    <p:sldId id="313" r:id="rId41"/>
    <p:sldId id="314" r:id="rId42"/>
    <p:sldId id="315" r:id="rId43"/>
    <p:sldId id="330"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267" r:id="rId59"/>
    <p:sldId id="331" r:id="rId60"/>
    <p:sldId id="282" r:id="rId61"/>
    <p:sldId id="332" r:id="rId62"/>
    <p:sldId id="333" r:id="rId63"/>
    <p:sldId id="334" r:id="rId64"/>
    <p:sldId id="335" r:id="rId65"/>
    <p:sldId id="33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p:restoredTop sz="95988"/>
  </p:normalViewPr>
  <p:slideViewPr>
    <p:cSldViewPr snapToGrid="0">
      <p:cViewPr varScale="1">
        <p:scale>
          <a:sx n="115" d="100"/>
          <a:sy n="115" d="100"/>
        </p:scale>
        <p:origin x="232"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9700B-0EBA-19C5-1EB9-08392831C62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012A3D9-ECBD-894B-FD10-ACA8D4D8CC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0D9BB9A-DE87-D2A4-E168-8445BA565BD2}"/>
              </a:ext>
            </a:extLst>
          </p:cNvPr>
          <p:cNvSpPr>
            <a:spLocks noGrp="1"/>
          </p:cNvSpPr>
          <p:nvPr>
            <p:ph type="dt" sz="half" idx="10"/>
          </p:nvPr>
        </p:nvSpPr>
        <p:spPr/>
        <p:txBody>
          <a:bodyPr/>
          <a:lstStyle/>
          <a:p>
            <a:fld id="{56F1600A-2585-264D-B692-55727FB78B36}" type="datetimeFigureOut">
              <a:rPr lang="en-US" smtClean="0"/>
              <a:t>11/20/23</a:t>
            </a:fld>
            <a:endParaRPr lang="en-US"/>
          </a:p>
        </p:txBody>
      </p:sp>
      <p:sp>
        <p:nvSpPr>
          <p:cNvPr id="5" name="Footer Placeholder 4">
            <a:extLst>
              <a:ext uri="{FF2B5EF4-FFF2-40B4-BE49-F238E27FC236}">
                <a16:creationId xmlns:a16="http://schemas.microsoft.com/office/drawing/2014/main" id="{660657F3-20B0-178D-1A48-BBC8F1CA5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52F28-C471-346D-9AFE-A67A452918D3}"/>
              </a:ext>
            </a:extLst>
          </p:cNvPr>
          <p:cNvSpPr>
            <a:spLocks noGrp="1"/>
          </p:cNvSpPr>
          <p:nvPr>
            <p:ph type="sldNum" sz="quarter" idx="12"/>
          </p:nvPr>
        </p:nvSpPr>
        <p:spPr/>
        <p:txBody>
          <a:bodyPr/>
          <a:lstStyle/>
          <a:p>
            <a:fld id="{41FCC95E-8098-5342-AAC5-98BA2AB79EF6}" type="slidenum">
              <a:rPr lang="en-US" smtClean="0"/>
              <a:t>‹#›</a:t>
            </a:fld>
            <a:endParaRPr lang="en-US"/>
          </a:p>
        </p:txBody>
      </p:sp>
    </p:spTree>
    <p:extLst>
      <p:ext uri="{BB962C8B-B14F-4D97-AF65-F5344CB8AC3E}">
        <p14:creationId xmlns:p14="http://schemas.microsoft.com/office/powerpoint/2010/main" val="3360830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386C-CB89-FEEB-7B7A-E43E1115830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0D63C6-CD87-F52F-2BB4-75015FE17DE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379470-04D4-C5B8-DC47-8FAB0EAA47FF}"/>
              </a:ext>
            </a:extLst>
          </p:cNvPr>
          <p:cNvSpPr>
            <a:spLocks noGrp="1"/>
          </p:cNvSpPr>
          <p:nvPr>
            <p:ph type="dt" sz="half" idx="10"/>
          </p:nvPr>
        </p:nvSpPr>
        <p:spPr/>
        <p:txBody>
          <a:bodyPr/>
          <a:lstStyle/>
          <a:p>
            <a:fld id="{56F1600A-2585-264D-B692-55727FB78B36}" type="datetimeFigureOut">
              <a:rPr lang="en-US" smtClean="0"/>
              <a:t>11/20/23</a:t>
            </a:fld>
            <a:endParaRPr lang="en-US"/>
          </a:p>
        </p:txBody>
      </p:sp>
      <p:sp>
        <p:nvSpPr>
          <p:cNvPr id="5" name="Footer Placeholder 4">
            <a:extLst>
              <a:ext uri="{FF2B5EF4-FFF2-40B4-BE49-F238E27FC236}">
                <a16:creationId xmlns:a16="http://schemas.microsoft.com/office/drawing/2014/main" id="{BEA1DABB-A284-B0E9-6C96-7BEDC2220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B3CC7-BD9E-FD5C-AEA3-2589E0D44444}"/>
              </a:ext>
            </a:extLst>
          </p:cNvPr>
          <p:cNvSpPr>
            <a:spLocks noGrp="1"/>
          </p:cNvSpPr>
          <p:nvPr>
            <p:ph type="sldNum" sz="quarter" idx="12"/>
          </p:nvPr>
        </p:nvSpPr>
        <p:spPr/>
        <p:txBody>
          <a:bodyPr/>
          <a:lstStyle/>
          <a:p>
            <a:fld id="{41FCC95E-8098-5342-AAC5-98BA2AB79EF6}" type="slidenum">
              <a:rPr lang="en-US" smtClean="0"/>
              <a:t>‹#›</a:t>
            </a:fld>
            <a:endParaRPr lang="en-US"/>
          </a:p>
        </p:txBody>
      </p:sp>
    </p:spTree>
    <p:extLst>
      <p:ext uri="{BB962C8B-B14F-4D97-AF65-F5344CB8AC3E}">
        <p14:creationId xmlns:p14="http://schemas.microsoft.com/office/powerpoint/2010/main" val="1087246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F074A1-BE4D-AEBB-08C5-465B331A56F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B00545D-0F18-72ED-7D70-1B47250A32D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7D0BD7-5F54-7E2E-9EA8-42F385110CE6}"/>
              </a:ext>
            </a:extLst>
          </p:cNvPr>
          <p:cNvSpPr>
            <a:spLocks noGrp="1"/>
          </p:cNvSpPr>
          <p:nvPr>
            <p:ph type="dt" sz="half" idx="10"/>
          </p:nvPr>
        </p:nvSpPr>
        <p:spPr/>
        <p:txBody>
          <a:bodyPr/>
          <a:lstStyle/>
          <a:p>
            <a:fld id="{56F1600A-2585-264D-B692-55727FB78B36}" type="datetimeFigureOut">
              <a:rPr lang="en-US" smtClean="0"/>
              <a:t>11/20/23</a:t>
            </a:fld>
            <a:endParaRPr lang="en-US"/>
          </a:p>
        </p:txBody>
      </p:sp>
      <p:sp>
        <p:nvSpPr>
          <p:cNvPr id="5" name="Footer Placeholder 4">
            <a:extLst>
              <a:ext uri="{FF2B5EF4-FFF2-40B4-BE49-F238E27FC236}">
                <a16:creationId xmlns:a16="http://schemas.microsoft.com/office/drawing/2014/main" id="{12181956-E855-BCAF-0201-95E3EABFE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9D9D9-D0D2-4A7C-CD30-D435513F2F82}"/>
              </a:ext>
            </a:extLst>
          </p:cNvPr>
          <p:cNvSpPr>
            <a:spLocks noGrp="1"/>
          </p:cNvSpPr>
          <p:nvPr>
            <p:ph type="sldNum" sz="quarter" idx="12"/>
          </p:nvPr>
        </p:nvSpPr>
        <p:spPr/>
        <p:txBody>
          <a:bodyPr/>
          <a:lstStyle/>
          <a:p>
            <a:fld id="{41FCC95E-8098-5342-AAC5-98BA2AB79EF6}" type="slidenum">
              <a:rPr lang="en-US" smtClean="0"/>
              <a:t>‹#›</a:t>
            </a:fld>
            <a:endParaRPr lang="en-US"/>
          </a:p>
        </p:txBody>
      </p:sp>
    </p:spTree>
    <p:extLst>
      <p:ext uri="{BB962C8B-B14F-4D97-AF65-F5344CB8AC3E}">
        <p14:creationId xmlns:p14="http://schemas.microsoft.com/office/powerpoint/2010/main" val="1028869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3BCFD-085C-A502-C58D-F48C6F570D3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262D535-4AF7-3510-CB3E-BAC99D9CBE5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E7CE09-5AC0-95FA-CBEF-E467EA09A73E}"/>
              </a:ext>
            </a:extLst>
          </p:cNvPr>
          <p:cNvSpPr>
            <a:spLocks noGrp="1"/>
          </p:cNvSpPr>
          <p:nvPr>
            <p:ph type="dt" sz="half" idx="10"/>
          </p:nvPr>
        </p:nvSpPr>
        <p:spPr/>
        <p:txBody>
          <a:bodyPr/>
          <a:lstStyle/>
          <a:p>
            <a:fld id="{56F1600A-2585-264D-B692-55727FB78B36}" type="datetimeFigureOut">
              <a:rPr lang="en-US" smtClean="0"/>
              <a:t>11/20/23</a:t>
            </a:fld>
            <a:endParaRPr lang="en-US"/>
          </a:p>
        </p:txBody>
      </p:sp>
      <p:sp>
        <p:nvSpPr>
          <p:cNvPr id="5" name="Footer Placeholder 4">
            <a:extLst>
              <a:ext uri="{FF2B5EF4-FFF2-40B4-BE49-F238E27FC236}">
                <a16:creationId xmlns:a16="http://schemas.microsoft.com/office/drawing/2014/main" id="{1F36EC7C-26B9-3274-2B25-EDCDF1564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6651A-3B9F-E6CB-5213-686065A8E19D}"/>
              </a:ext>
            </a:extLst>
          </p:cNvPr>
          <p:cNvSpPr>
            <a:spLocks noGrp="1"/>
          </p:cNvSpPr>
          <p:nvPr>
            <p:ph type="sldNum" sz="quarter" idx="12"/>
          </p:nvPr>
        </p:nvSpPr>
        <p:spPr/>
        <p:txBody>
          <a:bodyPr/>
          <a:lstStyle/>
          <a:p>
            <a:fld id="{41FCC95E-8098-5342-AAC5-98BA2AB79EF6}" type="slidenum">
              <a:rPr lang="en-US" smtClean="0"/>
              <a:t>‹#›</a:t>
            </a:fld>
            <a:endParaRPr lang="en-US"/>
          </a:p>
        </p:txBody>
      </p:sp>
    </p:spTree>
    <p:extLst>
      <p:ext uri="{BB962C8B-B14F-4D97-AF65-F5344CB8AC3E}">
        <p14:creationId xmlns:p14="http://schemas.microsoft.com/office/powerpoint/2010/main" val="2121359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8A90-041C-02DC-51DD-07D0F707F81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21B0855-04E7-7726-8DE6-CA97008EEA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11CA6EE-69CE-3A3A-DF47-B7E61BF7E871}"/>
              </a:ext>
            </a:extLst>
          </p:cNvPr>
          <p:cNvSpPr>
            <a:spLocks noGrp="1"/>
          </p:cNvSpPr>
          <p:nvPr>
            <p:ph type="dt" sz="half" idx="10"/>
          </p:nvPr>
        </p:nvSpPr>
        <p:spPr/>
        <p:txBody>
          <a:bodyPr/>
          <a:lstStyle/>
          <a:p>
            <a:fld id="{56F1600A-2585-264D-B692-55727FB78B36}" type="datetimeFigureOut">
              <a:rPr lang="en-US" smtClean="0"/>
              <a:t>11/20/23</a:t>
            </a:fld>
            <a:endParaRPr lang="en-US"/>
          </a:p>
        </p:txBody>
      </p:sp>
      <p:sp>
        <p:nvSpPr>
          <p:cNvPr id="5" name="Footer Placeholder 4">
            <a:extLst>
              <a:ext uri="{FF2B5EF4-FFF2-40B4-BE49-F238E27FC236}">
                <a16:creationId xmlns:a16="http://schemas.microsoft.com/office/drawing/2014/main" id="{EC9B3FFD-23B1-A468-D5F5-45C86F8FF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8D39F-49BF-558B-BAFB-4D0D410ED080}"/>
              </a:ext>
            </a:extLst>
          </p:cNvPr>
          <p:cNvSpPr>
            <a:spLocks noGrp="1"/>
          </p:cNvSpPr>
          <p:nvPr>
            <p:ph type="sldNum" sz="quarter" idx="12"/>
          </p:nvPr>
        </p:nvSpPr>
        <p:spPr/>
        <p:txBody>
          <a:bodyPr/>
          <a:lstStyle/>
          <a:p>
            <a:fld id="{41FCC95E-8098-5342-AAC5-98BA2AB79EF6}" type="slidenum">
              <a:rPr lang="en-US" smtClean="0"/>
              <a:t>‹#›</a:t>
            </a:fld>
            <a:endParaRPr lang="en-US"/>
          </a:p>
        </p:txBody>
      </p:sp>
    </p:spTree>
    <p:extLst>
      <p:ext uri="{BB962C8B-B14F-4D97-AF65-F5344CB8AC3E}">
        <p14:creationId xmlns:p14="http://schemas.microsoft.com/office/powerpoint/2010/main" val="47485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67898-621B-7F72-0736-BEC6E4BFC9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E7CCD8A-B44D-62A9-3053-7DE3BF3952B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9024EEC-A97D-9881-C2F5-D36D488A9CB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6634AE5-36CC-ED3A-572D-698C5031F045}"/>
              </a:ext>
            </a:extLst>
          </p:cNvPr>
          <p:cNvSpPr>
            <a:spLocks noGrp="1"/>
          </p:cNvSpPr>
          <p:nvPr>
            <p:ph type="dt" sz="half" idx="10"/>
          </p:nvPr>
        </p:nvSpPr>
        <p:spPr/>
        <p:txBody>
          <a:bodyPr/>
          <a:lstStyle/>
          <a:p>
            <a:fld id="{56F1600A-2585-264D-B692-55727FB78B36}" type="datetimeFigureOut">
              <a:rPr lang="en-US" smtClean="0"/>
              <a:t>11/20/23</a:t>
            </a:fld>
            <a:endParaRPr lang="en-US"/>
          </a:p>
        </p:txBody>
      </p:sp>
      <p:sp>
        <p:nvSpPr>
          <p:cNvPr id="6" name="Footer Placeholder 5">
            <a:extLst>
              <a:ext uri="{FF2B5EF4-FFF2-40B4-BE49-F238E27FC236}">
                <a16:creationId xmlns:a16="http://schemas.microsoft.com/office/drawing/2014/main" id="{30433359-8212-69BD-5123-7DE8CC3E79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CD1F0-4C4A-A1D3-EE63-CB6604C64B3A}"/>
              </a:ext>
            </a:extLst>
          </p:cNvPr>
          <p:cNvSpPr>
            <a:spLocks noGrp="1"/>
          </p:cNvSpPr>
          <p:nvPr>
            <p:ph type="sldNum" sz="quarter" idx="12"/>
          </p:nvPr>
        </p:nvSpPr>
        <p:spPr/>
        <p:txBody>
          <a:bodyPr/>
          <a:lstStyle/>
          <a:p>
            <a:fld id="{41FCC95E-8098-5342-AAC5-98BA2AB79EF6}" type="slidenum">
              <a:rPr lang="en-US" smtClean="0"/>
              <a:t>‹#›</a:t>
            </a:fld>
            <a:endParaRPr lang="en-US"/>
          </a:p>
        </p:txBody>
      </p:sp>
    </p:spTree>
    <p:extLst>
      <p:ext uri="{BB962C8B-B14F-4D97-AF65-F5344CB8AC3E}">
        <p14:creationId xmlns:p14="http://schemas.microsoft.com/office/powerpoint/2010/main" val="1220409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11BE-82AD-6AFE-63A4-D0B8A9A7FB0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8605015-E321-A56B-A500-A424A4E66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037566B-D621-1F5B-D031-31A6EDEA607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8CDE25D-2BEE-8C3A-9EC0-E744854B5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6522D0-9372-78B3-D734-CF48D444379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79ED877-B464-748C-1609-7398C8C0D215}"/>
              </a:ext>
            </a:extLst>
          </p:cNvPr>
          <p:cNvSpPr>
            <a:spLocks noGrp="1"/>
          </p:cNvSpPr>
          <p:nvPr>
            <p:ph type="dt" sz="half" idx="10"/>
          </p:nvPr>
        </p:nvSpPr>
        <p:spPr/>
        <p:txBody>
          <a:bodyPr/>
          <a:lstStyle/>
          <a:p>
            <a:fld id="{56F1600A-2585-264D-B692-55727FB78B36}" type="datetimeFigureOut">
              <a:rPr lang="en-US" smtClean="0"/>
              <a:t>11/20/23</a:t>
            </a:fld>
            <a:endParaRPr lang="en-US"/>
          </a:p>
        </p:txBody>
      </p:sp>
      <p:sp>
        <p:nvSpPr>
          <p:cNvPr id="8" name="Footer Placeholder 7">
            <a:extLst>
              <a:ext uri="{FF2B5EF4-FFF2-40B4-BE49-F238E27FC236}">
                <a16:creationId xmlns:a16="http://schemas.microsoft.com/office/drawing/2014/main" id="{AE62456D-AE8A-16E5-3AFA-242C9385CB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DE6F7E-146F-F45F-7225-D44EA1096F36}"/>
              </a:ext>
            </a:extLst>
          </p:cNvPr>
          <p:cNvSpPr>
            <a:spLocks noGrp="1"/>
          </p:cNvSpPr>
          <p:nvPr>
            <p:ph type="sldNum" sz="quarter" idx="12"/>
          </p:nvPr>
        </p:nvSpPr>
        <p:spPr/>
        <p:txBody>
          <a:bodyPr/>
          <a:lstStyle/>
          <a:p>
            <a:fld id="{41FCC95E-8098-5342-AAC5-98BA2AB79EF6}" type="slidenum">
              <a:rPr lang="en-US" smtClean="0"/>
              <a:t>‹#›</a:t>
            </a:fld>
            <a:endParaRPr lang="en-US"/>
          </a:p>
        </p:txBody>
      </p:sp>
    </p:spTree>
    <p:extLst>
      <p:ext uri="{BB962C8B-B14F-4D97-AF65-F5344CB8AC3E}">
        <p14:creationId xmlns:p14="http://schemas.microsoft.com/office/powerpoint/2010/main" val="2904453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C428F-1C21-BB86-2538-D94F012CE7A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BBD4D34-62AF-F35A-CCB2-2CAA24FAA6C9}"/>
              </a:ext>
            </a:extLst>
          </p:cNvPr>
          <p:cNvSpPr>
            <a:spLocks noGrp="1"/>
          </p:cNvSpPr>
          <p:nvPr>
            <p:ph type="dt" sz="half" idx="10"/>
          </p:nvPr>
        </p:nvSpPr>
        <p:spPr/>
        <p:txBody>
          <a:bodyPr/>
          <a:lstStyle/>
          <a:p>
            <a:fld id="{56F1600A-2585-264D-B692-55727FB78B36}" type="datetimeFigureOut">
              <a:rPr lang="en-US" smtClean="0"/>
              <a:t>11/20/23</a:t>
            </a:fld>
            <a:endParaRPr lang="en-US"/>
          </a:p>
        </p:txBody>
      </p:sp>
      <p:sp>
        <p:nvSpPr>
          <p:cNvPr id="4" name="Footer Placeholder 3">
            <a:extLst>
              <a:ext uri="{FF2B5EF4-FFF2-40B4-BE49-F238E27FC236}">
                <a16:creationId xmlns:a16="http://schemas.microsoft.com/office/drawing/2014/main" id="{7BC39EB0-D9B0-239A-5872-AF5980110E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16B0EF-A099-01F6-7693-ACA87B61701C}"/>
              </a:ext>
            </a:extLst>
          </p:cNvPr>
          <p:cNvSpPr>
            <a:spLocks noGrp="1"/>
          </p:cNvSpPr>
          <p:nvPr>
            <p:ph type="sldNum" sz="quarter" idx="12"/>
          </p:nvPr>
        </p:nvSpPr>
        <p:spPr/>
        <p:txBody>
          <a:bodyPr/>
          <a:lstStyle/>
          <a:p>
            <a:fld id="{41FCC95E-8098-5342-AAC5-98BA2AB79EF6}" type="slidenum">
              <a:rPr lang="en-US" smtClean="0"/>
              <a:t>‹#›</a:t>
            </a:fld>
            <a:endParaRPr lang="en-US"/>
          </a:p>
        </p:txBody>
      </p:sp>
    </p:spTree>
    <p:extLst>
      <p:ext uri="{BB962C8B-B14F-4D97-AF65-F5344CB8AC3E}">
        <p14:creationId xmlns:p14="http://schemas.microsoft.com/office/powerpoint/2010/main" val="3442344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672F78-DB9E-B184-BF81-D327A0F4BCD3}"/>
              </a:ext>
            </a:extLst>
          </p:cNvPr>
          <p:cNvSpPr>
            <a:spLocks noGrp="1"/>
          </p:cNvSpPr>
          <p:nvPr>
            <p:ph type="dt" sz="half" idx="10"/>
          </p:nvPr>
        </p:nvSpPr>
        <p:spPr/>
        <p:txBody>
          <a:bodyPr/>
          <a:lstStyle/>
          <a:p>
            <a:fld id="{56F1600A-2585-264D-B692-55727FB78B36}" type="datetimeFigureOut">
              <a:rPr lang="en-US" smtClean="0"/>
              <a:t>11/20/23</a:t>
            </a:fld>
            <a:endParaRPr lang="en-US"/>
          </a:p>
        </p:txBody>
      </p:sp>
      <p:sp>
        <p:nvSpPr>
          <p:cNvPr id="3" name="Footer Placeholder 2">
            <a:extLst>
              <a:ext uri="{FF2B5EF4-FFF2-40B4-BE49-F238E27FC236}">
                <a16:creationId xmlns:a16="http://schemas.microsoft.com/office/drawing/2014/main" id="{001A84C7-95EC-0910-875D-4D1979722B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C2C534-F88E-CFD0-85DD-9771D60BD19B}"/>
              </a:ext>
            </a:extLst>
          </p:cNvPr>
          <p:cNvSpPr>
            <a:spLocks noGrp="1"/>
          </p:cNvSpPr>
          <p:nvPr>
            <p:ph type="sldNum" sz="quarter" idx="12"/>
          </p:nvPr>
        </p:nvSpPr>
        <p:spPr/>
        <p:txBody>
          <a:bodyPr/>
          <a:lstStyle/>
          <a:p>
            <a:fld id="{41FCC95E-8098-5342-AAC5-98BA2AB79EF6}" type="slidenum">
              <a:rPr lang="en-US" smtClean="0"/>
              <a:t>‹#›</a:t>
            </a:fld>
            <a:endParaRPr lang="en-US"/>
          </a:p>
        </p:txBody>
      </p:sp>
    </p:spTree>
    <p:extLst>
      <p:ext uri="{BB962C8B-B14F-4D97-AF65-F5344CB8AC3E}">
        <p14:creationId xmlns:p14="http://schemas.microsoft.com/office/powerpoint/2010/main" val="2982307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6944-D347-BB40-708E-E340424C37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AF8E6F-F709-D7F3-0051-857E6271E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29FC33F-566C-0EFE-75EB-1A3758B9B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C2C8AA-8653-36CA-CAE1-33D9CA7C127C}"/>
              </a:ext>
            </a:extLst>
          </p:cNvPr>
          <p:cNvSpPr>
            <a:spLocks noGrp="1"/>
          </p:cNvSpPr>
          <p:nvPr>
            <p:ph type="dt" sz="half" idx="10"/>
          </p:nvPr>
        </p:nvSpPr>
        <p:spPr/>
        <p:txBody>
          <a:bodyPr/>
          <a:lstStyle/>
          <a:p>
            <a:fld id="{56F1600A-2585-264D-B692-55727FB78B36}" type="datetimeFigureOut">
              <a:rPr lang="en-US" smtClean="0"/>
              <a:t>11/20/23</a:t>
            </a:fld>
            <a:endParaRPr lang="en-US"/>
          </a:p>
        </p:txBody>
      </p:sp>
      <p:sp>
        <p:nvSpPr>
          <p:cNvPr id="6" name="Footer Placeholder 5">
            <a:extLst>
              <a:ext uri="{FF2B5EF4-FFF2-40B4-BE49-F238E27FC236}">
                <a16:creationId xmlns:a16="http://schemas.microsoft.com/office/drawing/2014/main" id="{72BA0C4B-E51B-61F1-FF68-E860041DB2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1CF3D-2745-BA0E-3398-7BAD94E51743}"/>
              </a:ext>
            </a:extLst>
          </p:cNvPr>
          <p:cNvSpPr>
            <a:spLocks noGrp="1"/>
          </p:cNvSpPr>
          <p:nvPr>
            <p:ph type="sldNum" sz="quarter" idx="12"/>
          </p:nvPr>
        </p:nvSpPr>
        <p:spPr/>
        <p:txBody>
          <a:bodyPr/>
          <a:lstStyle/>
          <a:p>
            <a:fld id="{41FCC95E-8098-5342-AAC5-98BA2AB79EF6}" type="slidenum">
              <a:rPr lang="en-US" smtClean="0"/>
              <a:t>‹#›</a:t>
            </a:fld>
            <a:endParaRPr lang="en-US"/>
          </a:p>
        </p:txBody>
      </p:sp>
    </p:spTree>
    <p:extLst>
      <p:ext uri="{BB962C8B-B14F-4D97-AF65-F5344CB8AC3E}">
        <p14:creationId xmlns:p14="http://schemas.microsoft.com/office/powerpoint/2010/main" val="146686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E565-0F01-4284-BCAA-7755085100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F23D08A-1856-1C1D-A599-B293BC897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059FAC-E666-9457-E8DA-F6A897DE08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564DE5-5A0A-61BD-4A46-98BFA7DE94A8}"/>
              </a:ext>
            </a:extLst>
          </p:cNvPr>
          <p:cNvSpPr>
            <a:spLocks noGrp="1"/>
          </p:cNvSpPr>
          <p:nvPr>
            <p:ph type="dt" sz="half" idx="10"/>
          </p:nvPr>
        </p:nvSpPr>
        <p:spPr/>
        <p:txBody>
          <a:bodyPr/>
          <a:lstStyle/>
          <a:p>
            <a:fld id="{56F1600A-2585-264D-B692-55727FB78B36}" type="datetimeFigureOut">
              <a:rPr lang="en-US" smtClean="0"/>
              <a:t>11/20/23</a:t>
            </a:fld>
            <a:endParaRPr lang="en-US"/>
          </a:p>
        </p:txBody>
      </p:sp>
      <p:sp>
        <p:nvSpPr>
          <p:cNvPr id="6" name="Footer Placeholder 5">
            <a:extLst>
              <a:ext uri="{FF2B5EF4-FFF2-40B4-BE49-F238E27FC236}">
                <a16:creationId xmlns:a16="http://schemas.microsoft.com/office/drawing/2014/main" id="{96C1718B-AF97-96B7-23E2-8CD5564424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7AD42-482C-0BFE-3AC1-81127FD57944}"/>
              </a:ext>
            </a:extLst>
          </p:cNvPr>
          <p:cNvSpPr>
            <a:spLocks noGrp="1"/>
          </p:cNvSpPr>
          <p:nvPr>
            <p:ph type="sldNum" sz="quarter" idx="12"/>
          </p:nvPr>
        </p:nvSpPr>
        <p:spPr/>
        <p:txBody>
          <a:bodyPr/>
          <a:lstStyle/>
          <a:p>
            <a:fld id="{41FCC95E-8098-5342-AAC5-98BA2AB79EF6}" type="slidenum">
              <a:rPr lang="en-US" smtClean="0"/>
              <a:t>‹#›</a:t>
            </a:fld>
            <a:endParaRPr lang="en-US"/>
          </a:p>
        </p:txBody>
      </p:sp>
    </p:spTree>
    <p:extLst>
      <p:ext uri="{BB962C8B-B14F-4D97-AF65-F5344CB8AC3E}">
        <p14:creationId xmlns:p14="http://schemas.microsoft.com/office/powerpoint/2010/main" val="141496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8AE094-4E59-AA5A-19C6-76480F0C0E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C82046-2335-428C-A17D-6A2AF860D9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F2E81A-0B15-ABBD-8682-8E02E54D2B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1600A-2585-264D-B692-55727FB78B36}" type="datetimeFigureOut">
              <a:rPr lang="en-US" smtClean="0"/>
              <a:t>11/20/23</a:t>
            </a:fld>
            <a:endParaRPr lang="en-US"/>
          </a:p>
        </p:txBody>
      </p:sp>
      <p:sp>
        <p:nvSpPr>
          <p:cNvPr id="5" name="Footer Placeholder 4">
            <a:extLst>
              <a:ext uri="{FF2B5EF4-FFF2-40B4-BE49-F238E27FC236}">
                <a16:creationId xmlns:a16="http://schemas.microsoft.com/office/drawing/2014/main" id="{7F499620-2FD8-8CB5-AC49-EE0E880CE1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515D81-3EA6-D30B-8387-D38799E237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CC95E-8098-5342-AAC5-98BA2AB79EF6}" type="slidenum">
              <a:rPr lang="en-US" smtClean="0"/>
              <a:t>‹#›</a:t>
            </a:fld>
            <a:endParaRPr lang="en-US"/>
          </a:p>
        </p:txBody>
      </p:sp>
    </p:spTree>
    <p:extLst>
      <p:ext uri="{BB962C8B-B14F-4D97-AF65-F5344CB8AC3E}">
        <p14:creationId xmlns:p14="http://schemas.microsoft.com/office/powerpoint/2010/main" val="2511748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kaggle.com/andradaolteanu/gtzan-dataset-music-genre-classification/activ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i.org/10.1109/ICASSP.2003.1199998" TargetMode="External"/><Relationship Id="rId2" Type="http://schemas.openxmlformats.org/officeDocument/2006/relationships/hyperlink" Target="https://doi.org/10.1109/TSA.2002.800560"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kaggle.com/datasets/andradaolteanu/gtzan-dataset-music-genre-classifica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38003-EC7F-C433-6124-A59CC9C06AFE}"/>
              </a:ext>
            </a:extLst>
          </p:cNvPr>
          <p:cNvSpPr>
            <a:spLocks noGrp="1"/>
          </p:cNvSpPr>
          <p:nvPr>
            <p:ph type="title"/>
          </p:nvPr>
        </p:nvSpPr>
        <p:spPr>
          <a:xfrm>
            <a:off x="838200" y="2341911"/>
            <a:ext cx="10515600" cy="1325563"/>
          </a:xfrm>
        </p:spPr>
        <p:txBody>
          <a:bodyPr>
            <a:normAutofit/>
          </a:bodyPr>
          <a:lstStyle/>
          <a:p>
            <a:r>
              <a:rPr lang="en-US" sz="4400" dirty="0"/>
              <a:t>CS6301-MACHINE LEARNING MINI PROJECT</a:t>
            </a:r>
            <a:br>
              <a:rPr lang="en-US" sz="4400" dirty="0"/>
            </a:br>
            <a:r>
              <a:rPr lang="en-US" sz="4400" dirty="0"/>
              <a:t>MUSIC GENRE CLASSIFICATION USING AUDIO</a:t>
            </a:r>
          </a:p>
        </p:txBody>
      </p:sp>
      <p:sp>
        <p:nvSpPr>
          <p:cNvPr id="3" name="Subtitle 2">
            <a:extLst>
              <a:ext uri="{FF2B5EF4-FFF2-40B4-BE49-F238E27FC236}">
                <a16:creationId xmlns:a16="http://schemas.microsoft.com/office/drawing/2014/main" id="{9D89C2A6-ED3B-F032-5E48-B46B459920DF}"/>
              </a:ext>
            </a:extLst>
          </p:cNvPr>
          <p:cNvSpPr>
            <a:spLocks noGrp="1"/>
          </p:cNvSpPr>
          <p:nvPr>
            <p:ph sz="half" idx="1"/>
          </p:nvPr>
        </p:nvSpPr>
        <p:spPr>
          <a:xfrm>
            <a:off x="576263" y="4516089"/>
            <a:ext cx="5857874" cy="1660874"/>
          </a:xfrm>
        </p:spPr>
        <p:txBody>
          <a:bodyPr>
            <a:normAutofit fontScale="92500" lnSpcReduction="20000"/>
          </a:bodyPr>
          <a:lstStyle/>
          <a:p>
            <a:pPr marL="0" indent="0" algn="l">
              <a:buNone/>
            </a:pPr>
            <a:r>
              <a:rPr lang="en-US" dirty="0"/>
              <a:t>GUIDED BY:                                                                </a:t>
            </a:r>
          </a:p>
          <a:p>
            <a:pPr marL="0" indent="0" algn="l">
              <a:buNone/>
            </a:pPr>
            <a:r>
              <a:rPr lang="en-US" dirty="0"/>
              <a:t>Dr. MOHAMMED FATHIMAL</a:t>
            </a:r>
          </a:p>
          <a:p>
            <a:pPr marL="0" indent="0" algn="l">
              <a:buNone/>
            </a:pPr>
            <a:r>
              <a:rPr lang="en-US" dirty="0"/>
              <a:t>ASSISTANT PROFESSOR, DCSE</a:t>
            </a:r>
          </a:p>
          <a:p>
            <a:pPr marL="0" indent="0" algn="l">
              <a:buNone/>
            </a:pPr>
            <a:r>
              <a:rPr lang="en-US" dirty="0"/>
              <a:t>COLLEGE OF ENGINEERING, GUINDY</a:t>
            </a:r>
          </a:p>
        </p:txBody>
      </p:sp>
      <p:sp>
        <p:nvSpPr>
          <p:cNvPr id="9" name="Content Placeholder 8">
            <a:extLst>
              <a:ext uri="{FF2B5EF4-FFF2-40B4-BE49-F238E27FC236}">
                <a16:creationId xmlns:a16="http://schemas.microsoft.com/office/drawing/2014/main" id="{073F590A-293E-DF5C-389F-FF85C0CE7C53}"/>
              </a:ext>
            </a:extLst>
          </p:cNvPr>
          <p:cNvSpPr>
            <a:spLocks noGrp="1"/>
          </p:cNvSpPr>
          <p:nvPr>
            <p:ph sz="half" idx="2"/>
          </p:nvPr>
        </p:nvSpPr>
        <p:spPr>
          <a:xfrm>
            <a:off x="6019800" y="4516089"/>
            <a:ext cx="5595938" cy="1660874"/>
          </a:xfrm>
        </p:spPr>
        <p:txBody>
          <a:bodyPr>
            <a:noAutofit/>
          </a:bodyPr>
          <a:lstStyle/>
          <a:p>
            <a:pPr marL="914400" lvl="2" indent="0">
              <a:buNone/>
            </a:pPr>
            <a:r>
              <a:rPr lang="en-US" sz="2600" dirty="0"/>
              <a:t>TEAM MEMBERS:</a:t>
            </a:r>
          </a:p>
          <a:p>
            <a:pPr marL="914400" lvl="2" indent="0">
              <a:buNone/>
            </a:pPr>
            <a:r>
              <a:rPr lang="en-US" sz="2600" dirty="0"/>
              <a:t>SHIYAM GANESH T – 2021103577</a:t>
            </a:r>
          </a:p>
          <a:p>
            <a:pPr marL="914400" lvl="2" indent="0">
              <a:buNone/>
            </a:pPr>
            <a:r>
              <a:rPr lang="en-US" sz="2600" dirty="0"/>
              <a:t>SMRITHI PRAKASH - 2021103580</a:t>
            </a:r>
          </a:p>
        </p:txBody>
      </p:sp>
      <p:pic>
        <p:nvPicPr>
          <p:cNvPr id="1026" name="Picture 2" descr="Anna university Logo PNG Vector (CDR) Free Download">
            <a:extLst>
              <a:ext uri="{FF2B5EF4-FFF2-40B4-BE49-F238E27FC236}">
                <a16:creationId xmlns:a16="http://schemas.microsoft.com/office/drawing/2014/main" id="{01F4588B-17A5-6CF4-9534-5EEF50F7F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5388" y="290344"/>
            <a:ext cx="1766887" cy="1660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367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BF53-15CE-069B-73F9-D66379A8B52A}"/>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BE58B8B1-0FB2-0235-19C8-FB2B91CFC599}"/>
              </a:ext>
            </a:extLst>
          </p:cNvPr>
          <p:cNvSpPr>
            <a:spLocks noGrp="1"/>
          </p:cNvSpPr>
          <p:nvPr>
            <p:ph idx="1"/>
          </p:nvPr>
        </p:nvSpPr>
        <p:spPr/>
        <p:txBody>
          <a:bodyPr>
            <a:normAutofit fontScale="77500" lnSpcReduction="20000"/>
          </a:bodyPr>
          <a:lstStyle/>
          <a:p>
            <a:r>
              <a:rPr lang="en-IN" dirty="0"/>
              <a:t>Music genre classification is an important task in the field of music information retrieval. </a:t>
            </a:r>
          </a:p>
          <a:p>
            <a:r>
              <a:rPr lang="en-IN" dirty="0"/>
              <a:t>It involves the automatic identification and classification of music into different genres based on their audio features. </a:t>
            </a:r>
          </a:p>
          <a:p>
            <a:r>
              <a:rPr lang="en-IN" dirty="0"/>
              <a:t>Music genre classification has several real-world applications, including music recommendation, content-based music retrieval, and personalized music services. </a:t>
            </a:r>
          </a:p>
          <a:p>
            <a:r>
              <a:rPr lang="en-IN" dirty="0"/>
              <a:t>However, the task of music genre classification is challenging due to the subjective nature of music and the complexity of audio signals. </a:t>
            </a:r>
          </a:p>
          <a:p>
            <a:r>
              <a:rPr lang="en-IN" dirty="0"/>
              <a:t>Traditional methods for music genre classification suffer from low accuracy, which limits their practical applications. </a:t>
            </a:r>
          </a:p>
          <a:p>
            <a:r>
              <a:rPr lang="en-IN" dirty="0"/>
              <a:t>Therefore, there is a need for more accurate and robust methods for music genre classification that can handle the diversity and complexity of music. </a:t>
            </a:r>
          </a:p>
          <a:p>
            <a:r>
              <a:rPr lang="en-IN" dirty="0"/>
              <a:t>The problem statement for this research is to propose different models for music genre classification that can achieve high accuracy on the GTZAN Dataset.</a:t>
            </a:r>
            <a:endParaRPr lang="en-US" dirty="0"/>
          </a:p>
        </p:txBody>
      </p:sp>
    </p:spTree>
    <p:extLst>
      <p:ext uri="{BB962C8B-B14F-4D97-AF65-F5344CB8AC3E}">
        <p14:creationId xmlns:p14="http://schemas.microsoft.com/office/powerpoint/2010/main" val="395975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34BFF-DF02-5305-53B5-79F2C5905091}"/>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3125127B-5674-50E0-8255-937358793A07}"/>
              </a:ext>
            </a:extLst>
          </p:cNvPr>
          <p:cNvSpPr>
            <a:spLocks noGrp="1"/>
          </p:cNvSpPr>
          <p:nvPr>
            <p:ph idx="1"/>
          </p:nvPr>
        </p:nvSpPr>
        <p:spPr/>
        <p:txBody>
          <a:bodyPr>
            <a:normAutofit/>
          </a:bodyPr>
          <a:lstStyle/>
          <a:p>
            <a:pPr marL="0" indent="0">
              <a:buNone/>
            </a:pPr>
            <a:r>
              <a:rPr lang="en-IN" sz="2000" dirty="0"/>
              <a:t>There are several problem statements in music genre classification in machine learning that researchers have been addressing. Some of the key problems include: </a:t>
            </a:r>
          </a:p>
          <a:p>
            <a:r>
              <a:rPr lang="en-IN" sz="2000" dirty="0"/>
              <a:t>Handcrafted feature extraction: Traditional music genre classification methods require manually extracting features from audio signals, which is a time-consuming and complex process. Features extracted may not be effective.</a:t>
            </a:r>
          </a:p>
          <a:p>
            <a:r>
              <a:rPr lang="en-IN" sz="2000" dirty="0"/>
              <a:t>High-dimensional data: Audio signals are high-dimensional and require large amounts of storage and processing power, which can be a challenge for some machine learning algorithms. </a:t>
            </a:r>
          </a:p>
          <a:p>
            <a:r>
              <a:rPr lang="en-IN" sz="2000" dirty="0"/>
              <a:t> Inter-genre similarity: Some music genres may have similar acoustic features, which makes it difficult for a machine learning model to distinguish between them.</a:t>
            </a:r>
          </a:p>
          <a:p>
            <a:r>
              <a:rPr lang="en-IN" sz="2000" dirty="0"/>
              <a:t>Real-time classification: Real-time classification of audio signals for music genre identification requires fast and efficient machine learning algorithms that can process the audio data in real- time.</a:t>
            </a:r>
            <a:endParaRPr lang="en-US" sz="2000" dirty="0"/>
          </a:p>
        </p:txBody>
      </p:sp>
    </p:spTree>
    <p:extLst>
      <p:ext uri="{BB962C8B-B14F-4D97-AF65-F5344CB8AC3E}">
        <p14:creationId xmlns:p14="http://schemas.microsoft.com/office/powerpoint/2010/main" val="2463861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5702-AAD3-802D-D393-AD982C7F0123}"/>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E94BF33A-032E-CC23-A117-EC8B94FCD119}"/>
              </a:ext>
            </a:extLst>
          </p:cNvPr>
          <p:cNvSpPr>
            <a:spLocks noGrp="1"/>
          </p:cNvSpPr>
          <p:nvPr>
            <p:ph idx="1"/>
          </p:nvPr>
        </p:nvSpPr>
        <p:spPr/>
        <p:txBody>
          <a:bodyPr>
            <a:normAutofit/>
          </a:bodyPr>
          <a:lstStyle/>
          <a:p>
            <a:r>
              <a:rPr lang="en-US" sz="2000" dirty="0"/>
              <a:t>The primary objective of our project is to create a practical and efficient system for automatically categorizing music tracks into genre labels based on their audio features. </a:t>
            </a:r>
          </a:p>
          <a:p>
            <a:pPr algn="l"/>
            <a:r>
              <a:rPr lang="en-IN" sz="2000" b="0" i="0" dirty="0">
                <a:effectLst/>
                <a:latin typeface="Söhne"/>
              </a:rPr>
              <a:t>This system aims to provide valuable insights into the genre composition of a music collection, making it a valuable tool for music enthusiasts, radio stations, streaming platforms, and music recommendation systems.</a:t>
            </a:r>
            <a:br>
              <a:rPr lang="en-IN" sz="2000" dirty="0"/>
            </a:br>
            <a:endParaRPr lang="en-US" sz="2000" dirty="0"/>
          </a:p>
        </p:txBody>
      </p:sp>
    </p:spTree>
    <p:extLst>
      <p:ext uri="{BB962C8B-B14F-4D97-AF65-F5344CB8AC3E}">
        <p14:creationId xmlns:p14="http://schemas.microsoft.com/office/powerpoint/2010/main" val="3291527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F547-9377-F716-11B5-593D472CA5DF}"/>
              </a:ext>
            </a:extLst>
          </p:cNvPr>
          <p:cNvSpPr>
            <a:spLocks noGrp="1"/>
          </p:cNvSpPr>
          <p:nvPr>
            <p:ph type="title"/>
          </p:nvPr>
        </p:nvSpPr>
        <p:spPr/>
        <p:txBody>
          <a:bodyPr/>
          <a:lstStyle/>
          <a:p>
            <a:r>
              <a:rPr lang="en-US" dirty="0"/>
              <a:t>Key goals of the project</a:t>
            </a:r>
          </a:p>
        </p:txBody>
      </p:sp>
      <p:sp>
        <p:nvSpPr>
          <p:cNvPr id="3" name="Content Placeholder 2">
            <a:extLst>
              <a:ext uri="{FF2B5EF4-FFF2-40B4-BE49-F238E27FC236}">
                <a16:creationId xmlns:a16="http://schemas.microsoft.com/office/drawing/2014/main" id="{3B237270-7937-0E8A-9E81-68F518ACBE1F}"/>
              </a:ext>
            </a:extLst>
          </p:cNvPr>
          <p:cNvSpPr>
            <a:spLocks noGrp="1"/>
          </p:cNvSpPr>
          <p:nvPr>
            <p:ph idx="1"/>
          </p:nvPr>
        </p:nvSpPr>
        <p:spPr/>
        <p:txBody>
          <a:bodyPr>
            <a:normAutofit/>
          </a:bodyPr>
          <a:lstStyle/>
          <a:p>
            <a:r>
              <a:rPr lang="en-IN" sz="2000" b="1" i="0" dirty="0">
                <a:effectLst/>
              </a:rPr>
              <a:t>Genre Classification:</a:t>
            </a:r>
            <a:r>
              <a:rPr lang="en-IN" sz="2000" b="0" i="0" dirty="0">
                <a:effectLst/>
              </a:rPr>
              <a:t> To build a machine learning model that can classify audio tracks into distinct music genres, such as rock, jazz, classical, hip-hop, and more.</a:t>
            </a:r>
          </a:p>
          <a:p>
            <a:r>
              <a:rPr lang="en-IN" sz="2000" b="1" i="0" dirty="0">
                <a:effectLst/>
              </a:rPr>
              <a:t>Feature Extraction:</a:t>
            </a:r>
            <a:r>
              <a:rPr lang="en-IN" sz="2000" b="0" i="0" dirty="0">
                <a:effectLst/>
              </a:rPr>
              <a:t> To extract relevant acoustic features, such as MFCCs (Mel-frequency cepstral coefficients), spectral contrast, and chroma features, from audio signals.</a:t>
            </a:r>
          </a:p>
          <a:p>
            <a:r>
              <a:rPr lang="en-IN" sz="2000" b="1" i="0" dirty="0">
                <a:effectLst/>
              </a:rPr>
              <a:t>Model Training:</a:t>
            </a:r>
            <a:r>
              <a:rPr lang="en-IN" sz="2000" b="0" i="0" dirty="0">
                <a:effectLst/>
              </a:rPr>
              <a:t> To train and fine-tune machine learning models, including deep neural networks, to learn and recognize patterns within the extracted audio features.</a:t>
            </a:r>
          </a:p>
          <a:p>
            <a:r>
              <a:rPr lang="en-IN" sz="2000" b="1" i="0" dirty="0">
                <a:effectLst/>
              </a:rPr>
              <a:t>Evaluation:</a:t>
            </a:r>
            <a:r>
              <a:rPr lang="en-IN" sz="2000" b="0" i="0" dirty="0">
                <a:effectLst/>
              </a:rPr>
              <a:t> To rigorously evaluate the performance of the classification model using appropriate metrics, such as accuracy, precision, recall, and F1-score.</a:t>
            </a:r>
          </a:p>
          <a:p>
            <a:r>
              <a:rPr lang="en-IN" sz="2000" b="1" i="0" dirty="0">
                <a:effectLst/>
              </a:rPr>
              <a:t>Real-world Applicability:</a:t>
            </a:r>
            <a:r>
              <a:rPr lang="en-IN" sz="2000" b="0" i="0" dirty="0">
                <a:effectLst/>
              </a:rPr>
              <a:t> To demonstrate the real-world applicability of the system by classifying a diverse dataset of audio tracks across different genres.</a:t>
            </a:r>
          </a:p>
          <a:p>
            <a:r>
              <a:rPr lang="en-IN" sz="2000" b="1" i="0" dirty="0">
                <a:effectLst/>
              </a:rPr>
              <a:t>User Interface:</a:t>
            </a:r>
            <a:r>
              <a:rPr lang="en-IN" sz="2000" b="0" i="0" dirty="0">
                <a:effectLst/>
              </a:rPr>
              <a:t> To provide a user-friendly interface for users to interact with the classification system, allowing them to upload audio tracks and receive genre predictions.</a:t>
            </a:r>
          </a:p>
          <a:p>
            <a:endParaRPr lang="en-IN" sz="2000" b="0" i="0" dirty="0">
              <a:effectLst/>
            </a:endParaRPr>
          </a:p>
          <a:p>
            <a:pPr marL="0" indent="0">
              <a:buNone/>
            </a:pPr>
            <a:endParaRPr lang="en-US" sz="2000" dirty="0"/>
          </a:p>
        </p:txBody>
      </p:sp>
    </p:spTree>
    <p:extLst>
      <p:ext uri="{BB962C8B-B14F-4D97-AF65-F5344CB8AC3E}">
        <p14:creationId xmlns:p14="http://schemas.microsoft.com/office/powerpoint/2010/main" val="1910498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7C28-439D-EEC5-22F6-60F82597F6AF}"/>
              </a:ext>
            </a:extLst>
          </p:cNvPr>
          <p:cNvSpPr>
            <a:spLocks noGrp="1"/>
          </p:cNvSpPr>
          <p:nvPr>
            <p:ph type="title"/>
          </p:nvPr>
        </p:nvSpPr>
        <p:spPr>
          <a:xfrm>
            <a:off x="838200" y="0"/>
            <a:ext cx="10515600" cy="1325563"/>
          </a:xfrm>
        </p:spPr>
        <p:txBody>
          <a:bodyPr/>
          <a:lstStyle/>
          <a:p>
            <a:r>
              <a:rPr lang="en-US" dirty="0"/>
              <a:t>Literature Review </a:t>
            </a:r>
          </a:p>
        </p:txBody>
      </p:sp>
      <p:graphicFrame>
        <p:nvGraphicFramePr>
          <p:cNvPr id="6" name="Content Placeholder 5">
            <a:extLst>
              <a:ext uri="{FF2B5EF4-FFF2-40B4-BE49-F238E27FC236}">
                <a16:creationId xmlns:a16="http://schemas.microsoft.com/office/drawing/2014/main" id="{6131E03E-21E0-0696-4845-EB486E9F6CCE}"/>
              </a:ext>
            </a:extLst>
          </p:cNvPr>
          <p:cNvGraphicFramePr>
            <a:graphicFrameLocks noGrp="1"/>
          </p:cNvGraphicFramePr>
          <p:nvPr>
            <p:ph idx="1"/>
            <p:extLst>
              <p:ext uri="{D42A27DB-BD31-4B8C-83A1-F6EECF244321}">
                <p14:modId xmlns:p14="http://schemas.microsoft.com/office/powerpoint/2010/main" val="3530758351"/>
              </p:ext>
            </p:extLst>
          </p:nvPr>
        </p:nvGraphicFramePr>
        <p:xfrm>
          <a:off x="189854" y="1200608"/>
          <a:ext cx="11812292" cy="5376972"/>
        </p:xfrm>
        <a:graphic>
          <a:graphicData uri="http://schemas.openxmlformats.org/drawingml/2006/table">
            <a:tbl>
              <a:tblPr firstRow="1" bandRow="1">
                <a:tableStyleId>{8A107856-5554-42FB-B03E-39F5DBC370BA}</a:tableStyleId>
              </a:tblPr>
              <a:tblGrid>
                <a:gridCol w="4843948">
                  <a:extLst>
                    <a:ext uri="{9D8B030D-6E8A-4147-A177-3AD203B41FA5}">
                      <a16:colId xmlns:a16="http://schemas.microsoft.com/office/drawing/2014/main" val="314811532"/>
                    </a:ext>
                  </a:extLst>
                </a:gridCol>
                <a:gridCol w="2522055">
                  <a:extLst>
                    <a:ext uri="{9D8B030D-6E8A-4147-A177-3AD203B41FA5}">
                      <a16:colId xmlns:a16="http://schemas.microsoft.com/office/drawing/2014/main" val="3639064596"/>
                    </a:ext>
                  </a:extLst>
                </a:gridCol>
                <a:gridCol w="4446289">
                  <a:extLst>
                    <a:ext uri="{9D8B030D-6E8A-4147-A177-3AD203B41FA5}">
                      <a16:colId xmlns:a16="http://schemas.microsoft.com/office/drawing/2014/main" val="1941078035"/>
                    </a:ext>
                  </a:extLst>
                </a:gridCol>
              </a:tblGrid>
              <a:tr h="476539">
                <a:tc>
                  <a:txBody>
                    <a:bodyPr/>
                    <a:lstStyle/>
                    <a:p>
                      <a:r>
                        <a:rPr lang="en-US" dirty="0"/>
                        <a:t>Papers</a:t>
                      </a:r>
                    </a:p>
                  </a:txBody>
                  <a:tcPr/>
                </a:tc>
                <a:tc>
                  <a:txBody>
                    <a:bodyPr/>
                    <a:lstStyle/>
                    <a:p>
                      <a:r>
                        <a:rPr lang="en-US" dirty="0"/>
                        <a:t>Algorithm Used</a:t>
                      </a:r>
                    </a:p>
                  </a:txBody>
                  <a:tcPr/>
                </a:tc>
                <a:tc>
                  <a:txBody>
                    <a:bodyPr/>
                    <a:lstStyle/>
                    <a:p>
                      <a:r>
                        <a:rPr lang="en-US" dirty="0"/>
                        <a:t>Disadvantages</a:t>
                      </a:r>
                    </a:p>
                  </a:txBody>
                  <a:tcPr/>
                </a:tc>
                <a:extLst>
                  <a:ext uri="{0D108BD9-81ED-4DB2-BD59-A6C34878D82A}">
                    <a16:rowId xmlns:a16="http://schemas.microsoft.com/office/drawing/2014/main" val="2124655336"/>
                  </a:ext>
                </a:extLst>
              </a:tr>
              <a:tr h="1140406">
                <a:tc>
                  <a:txBody>
                    <a:bodyPr/>
                    <a:lstStyle/>
                    <a:p>
                      <a:r>
                        <a:rPr lang="en-IN" sz="1400" b="0" i="0" dirty="0" err="1">
                          <a:solidFill>
                            <a:srgbClr val="232323"/>
                          </a:solidFill>
                          <a:effectLst/>
                        </a:rPr>
                        <a:t>Tzanetakis</a:t>
                      </a:r>
                      <a:r>
                        <a:rPr lang="en-IN" sz="1400" b="0" i="0" dirty="0">
                          <a:solidFill>
                            <a:srgbClr val="232323"/>
                          </a:solidFill>
                          <a:effectLst/>
                        </a:rPr>
                        <a:t>, G. and Cook, P. (2002) Musical Genre Classification of Audio Signals.</a:t>
                      </a:r>
                      <a:r>
                        <a:rPr lang="en-IN" sz="1400" b="0" i="0" baseline="30000" dirty="0">
                          <a:solidFill>
                            <a:srgbClr val="232323"/>
                          </a:solidFill>
                          <a:effectLst/>
                        </a:rPr>
                        <a:t>[1]</a:t>
                      </a:r>
                    </a:p>
                  </a:txBody>
                  <a:tcPr/>
                </a:tc>
                <a:tc>
                  <a:txBody>
                    <a:bodyPr/>
                    <a:lstStyle/>
                    <a:p>
                      <a:r>
                        <a:rPr lang="en-US" sz="1400" dirty="0"/>
                        <a:t>Gaussian Mixture Model Classifier</a:t>
                      </a:r>
                    </a:p>
                  </a:txBody>
                  <a:tcPr/>
                </a:tc>
                <a:tc>
                  <a:txBody>
                    <a:bodyPr/>
                    <a:lstStyle/>
                    <a:p>
                      <a:r>
                        <a:rPr lang="en-IN" sz="1400" b="0" i="0" kern="1200" dirty="0">
                          <a:solidFill>
                            <a:schemeClr val="dk1"/>
                          </a:solidFill>
                          <a:effectLst/>
                          <a:latin typeface="+mn-lt"/>
                          <a:ea typeface="+mn-ea"/>
                          <a:cs typeface="+mn-cs"/>
                        </a:rPr>
                        <a:t>1.Assumption of Gaussian Distribution</a:t>
                      </a:r>
                    </a:p>
                    <a:p>
                      <a:r>
                        <a:rPr lang="en-IN" sz="1400" b="0" i="0" kern="1200" dirty="0">
                          <a:solidFill>
                            <a:schemeClr val="dk1"/>
                          </a:solidFill>
                          <a:effectLst/>
                          <a:latin typeface="+mn-lt"/>
                          <a:ea typeface="+mn-ea"/>
                          <a:cs typeface="+mn-cs"/>
                        </a:rPr>
                        <a:t>2.Difficulty with High-Dimensional Data</a:t>
                      </a:r>
                    </a:p>
                    <a:p>
                      <a:r>
                        <a:rPr lang="en-IN" sz="1400" b="0" i="0" kern="1200" dirty="0">
                          <a:solidFill>
                            <a:schemeClr val="dk1"/>
                          </a:solidFill>
                          <a:effectLst/>
                          <a:latin typeface="+mn-lt"/>
                          <a:ea typeface="+mn-ea"/>
                          <a:cs typeface="+mn-cs"/>
                        </a:rPr>
                        <a:t>3.Sensitivity to Initialization</a:t>
                      </a:r>
                    </a:p>
                    <a:p>
                      <a:r>
                        <a:rPr lang="en-IN" sz="1400" b="0" i="0" kern="1200" dirty="0">
                          <a:solidFill>
                            <a:schemeClr val="dk1"/>
                          </a:solidFill>
                          <a:effectLst/>
                          <a:latin typeface="+mn-lt"/>
                          <a:ea typeface="+mn-ea"/>
                          <a:cs typeface="+mn-cs"/>
                        </a:rPr>
                        <a:t>4.Limited Representation of Temporal Dynamics</a:t>
                      </a:r>
                    </a:p>
                    <a:p>
                      <a:r>
                        <a:rPr lang="en-IN" sz="1400" b="0" i="0" kern="1200" dirty="0">
                          <a:solidFill>
                            <a:schemeClr val="dk1"/>
                          </a:solidFill>
                          <a:effectLst/>
                          <a:latin typeface="+mn-lt"/>
                          <a:ea typeface="+mn-ea"/>
                          <a:cs typeface="+mn-cs"/>
                        </a:rPr>
                        <a:t>5.</a:t>
                      </a:r>
                      <a:r>
                        <a:rPr lang="en-IN" sz="1400" b="1" i="0" kern="1200" dirty="0">
                          <a:solidFill>
                            <a:schemeClr val="dk1"/>
                          </a:solidFill>
                          <a:effectLst/>
                          <a:latin typeface="+mn-lt"/>
                          <a:ea typeface="+mn-ea"/>
                          <a:cs typeface="+mn-cs"/>
                        </a:rPr>
                        <a:t> </a:t>
                      </a:r>
                      <a:r>
                        <a:rPr lang="en-IN" sz="1400" b="0" i="0" kern="1200" dirty="0">
                          <a:solidFill>
                            <a:schemeClr val="dk1"/>
                          </a:solidFill>
                          <a:effectLst/>
                          <a:latin typeface="+mn-lt"/>
                          <a:ea typeface="+mn-ea"/>
                          <a:cs typeface="+mn-cs"/>
                        </a:rPr>
                        <a:t>Difficulty in Capturing Non-Linear Relationships</a:t>
                      </a:r>
                      <a:endParaRPr lang="en-US" sz="1400" b="0" dirty="0"/>
                    </a:p>
                  </a:txBody>
                  <a:tcPr/>
                </a:tc>
                <a:extLst>
                  <a:ext uri="{0D108BD9-81ED-4DB2-BD59-A6C34878D82A}">
                    <a16:rowId xmlns:a16="http://schemas.microsoft.com/office/drawing/2014/main" val="2583147662"/>
                  </a:ext>
                </a:extLst>
              </a:tr>
              <a:tr h="1943873">
                <a:tc>
                  <a:txBody>
                    <a:bodyPr/>
                    <a:lstStyle/>
                    <a:p>
                      <a:r>
                        <a:rPr lang="en-IN" sz="1400" b="0" i="0" kern="1200" dirty="0">
                          <a:solidFill>
                            <a:schemeClr val="dk1"/>
                          </a:solidFill>
                          <a:effectLst/>
                          <a:latin typeface="+mn-lt"/>
                          <a:ea typeface="+mn-ea"/>
                          <a:cs typeface="+mn-cs"/>
                        </a:rPr>
                        <a:t>Changsheng Xu, N. C. </a:t>
                      </a:r>
                      <a:r>
                        <a:rPr lang="en-IN" sz="1400" b="0" i="0" kern="1200" dirty="0" err="1">
                          <a:solidFill>
                            <a:schemeClr val="dk1"/>
                          </a:solidFill>
                          <a:effectLst/>
                          <a:latin typeface="+mn-lt"/>
                          <a:ea typeface="+mn-ea"/>
                          <a:cs typeface="+mn-cs"/>
                        </a:rPr>
                        <a:t>Maddage</a:t>
                      </a:r>
                      <a:r>
                        <a:rPr lang="en-IN" sz="1400" b="0" i="0" kern="1200" dirty="0">
                          <a:solidFill>
                            <a:schemeClr val="dk1"/>
                          </a:solidFill>
                          <a:effectLst/>
                          <a:latin typeface="+mn-lt"/>
                          <a:ea typeface="+mn-ea"/>
                          <a:cs typeface="+mn-cs"/>
                        </a:rPr>
                        <a:t>, Xi Shao, Fang Cao and Qi Tian, "Musical genre classification using support vector machines," </a:t>
                      </a:r>
                      <a:r>
                        <a:rPr lang="en-IN" sz="1400" b="0" i="1" kern="1200" dirty="0">
                          <a:solidFill>
                            <a:schemeClr val="dk1"/>
                          </a:solidFill>
                          <a:effectLst/>
                          <a:latin typeface="+mn-lt"/>
                          <a:ea typeface="+mn-ea"/>
                          <a:cs typeface="+mn-cs"/>
                        </a:rPr>
                        <a:t>2003</a:t>
                      </a:r>
                      <a:r>
                        <a:rPr lang="en-IN" sz="1400" b="0" i="1" kern="1200" baseline="30000" dirty="0">
                          <a:solidFill>
                            <a:schemeClr val="dk1"/>
                          </a:solidFill>
                          <a:effectLst/>
                          <a:latin typeface="+mn-lt"/>
                          <a:ea typeface="+mn-ea"/>
                          <a:cs typeface="+mn-cs"/>
                        </a:rPr>
                        <a:t>[2]</a:t>
                      </a:r>
                      <a:endParaRPr lang="en-US" sz="1400" dirty="0"/>
                    </a:p>
                  </a:txBody>
                  <a:tcPr/>
                </a:tc>
                <a:tc>
                  <a:txBody>
                    <a:bodyPr/>
                    <a:lstStyle/>
                    <a:p>
                      <a:r>
                        <a:rPr lang="en-US" sz="1400" dirty="0"/>
                        <a:t>SVM</a:t>
                      </a:r>
                    </a:p>
                  </a:txBody>
                  <a:tcPr/>
                </a:tc>
                <a:tc>
                  <a:txBody>
                    <a:bodyPr/>
                    <a:lstStyle/>
                    <a:p>
                      <a:r>
                        <a:rPr lang="en-IN" sz="1400" b="0" i="0" kern="1200" dirty="0">
                          <a:solidFill>
                            <a:schemeClr val="dk1"/>
                          </a:solidFill>
                          <a:effectLst/>
                          <a:latin typeface="+mn-lt"/>
                          <a:ea typeface="+mn-ea"/>
                          <a:cs typeface="+mn-cs"/>
                        </a:rPr>
                        <a:t>1..Sensitivity to parameter tuning.</a:t>
                      </a:r>
                    </a:p>
                    <a:p>
                      <a:r>
                        <a:rPr lang="en-IN" sz="1400" b="0" i="0" kern="1200" dirty="0">
                          <a:solidFill>
                            <a:schemeClr val="dk1"/>
                          </a:solidFill>
                          <a:effectLst/>
                          <a:latin typeface="+mn-lt"/>
                          <a:ea typeface="+mn-ea"/>
                          <a:cs typeface="+mn-cs"/>
                        </a:rPr>
                        <a:t>2.Computational complexity for large datasets.</a:t>
                      </a:r>
                    </a:p>
                    <a:p>
                      <a:r>
                        <a:rPr lang="en-IN" sz="1400" b="0" i="0" kern="1200" dirty="0">
                          <a:solidFill>
                            <a:schemeClr val="dk1"/>
                          </a:solidFill>
                          <a:effectLst/>
                          <a:latin typeface="+mn-lt"/>
                          <a:ea typeface="+mn-ea"/>
                          <a:cs typeface="+mn-cs"/>
                        </a:rPr>
                        <a:t>3.Difficulty handling high-dimensional feature spaces.</a:t>
                      </a:r>
                    </a:p>
                    <a:p>
                      <a:r>
                        <a:rPr lang="en-IN" sz="1400" b="0" i="0" kern="1200" dirty="0">
                          <a:solidFill>
                            <a:schemeClr val="dk1"/>
                          </a:solidFill>
                          <a:effectLst/>
                          <a:latin typeface="+mn-lt"/>
                          <a:ea typeface="+mn-ea"/>
                          <a:cs typeface="+mn-cs"/>
                        </a:rPr>
                        <a:t>4.Limited robustness to noisy data and outliers.</a:t>
                      </a:r>
                    </a:p>
                    <a:p>
                      <a:r>
                        <a:rPr lang="en-IN" sz="1400" b="0" i="0" kern="1200" dirty="0">
                          <a:solidFill>
                            <a:schemeClr val="dk1"/>
                          </a:solidFill>
                          <a:effectLst/>
                          <a:latin typeface="+mn-lt"/>
                          <a:ea typeface="+mn-ea"/>
                          <a:cs typeface="+mn-cs"/>
                        </a:rPr>
                        <a:t>5.Challenges with imbalanced datasets.</a:t>
                      </a:r>
                    </a:p>
                    <a:p>
                      <a:r>
                        <a:rPr lang="en-IN" sz="1400" b="0" i="0" kern="1200" dirty="0">
                          <a:solidFill>
                            <a:schemeClr val="dk1"/>
                          </a:solidFill>
                          <a:effectLst/>
                          <a:latin typeface="+mn-lt"/>
                          <a:ea typeface="+mn-ea"/>
                          <a:cs typeface="+mn-cs"/>
                        </a:rPr>
                        <a:t>6.Lack of interpretability, especially with non-linear kernels.</a:t>
                      </a:r>
                    </a:p>
                    <a:p>
                      <a:endParaRPr lang="en-US" sz="1400" dirty="0"/>
                    </a:p>
                  </a:txBody>
                  <a:tcPr/>
                </a:tc>
                <a:extLst>
                  <a:ext uri="{0D108BD9-81ED-4DB2-BD59-A6C34878D82A}">
                    <a16:rowId xmlns:a16="http://schemas.microsoft.com/office/drawing/2014/main" val="219165715"/>
                  </a:ext>
                </a:extLst>
              </a:tr>
              <a:tr h="1762445">
                <a:tc>
                  <a:txBody>
                    <a:bodyPr/>
                    <a:lstStyle/>
                    <a:p>
                      <a:r>
                        <a:rPr lang="en-IN" sz="1400" b="0" i="0" dirty="0">
                          <a:solidFill>
                            <a:srgbClr val="333333"/>
                          </a:solidFill>
                          <a:effectLst/>
                        </a:rPr>
                        <a:t>M. Shah, N. </a:t>
                      </a:r>
                      <a:r>
                        <a:rPr lang="en-IN" sz="1400" b="0" i="0" dirty="0" err="1">
                          <a:solidFill>
                            <a:srgbClr val="333333"/>
                          </a:solidFill>
                          <a:effectLst/>
                        </a:rPr>
                        <a:t>Pujara</a:t>
                      </a:r>
                      <a:r>
                        <a:rPr lang="en-IN" sz="1400" b="0" i="0" dirty="0">
                          <a:solidFill>
                            <a:srgbClr val="333333"/>
                          </a:solidFill>
                          <a:effectLst/>
                        </a:rPr>
                        <a:t>, K. </a:t>
                      </a:r>
                      <a:r>
                        <a:rPr lang="en-IN" sz="1400" b="0" i="0" dirty="0" err="1">
                          <a:solidFill>
                            <a:srgbClr val="333333"/>
                          </a:solidFill>
                          <a:effectLst/>
                        </a:rPr>
                        <a:t>Mangaroliya</a:t>
                      </a:r>
                      <a:r>
                        <a:rPr lang="en-IN" sz="1400" b="0" i="0" dirty="0">
                          <a:solidFill>
                            <a:srgbClr val="333333"/>
                          </a:solidFill>
                          <a:effectLst/>
                        </a:rPr>
                        <a:t>, L. Gohil, T. Vyas and S. </a:t>
                      </a:r>
                      <a:r>
                        <a:rPr lang="en-IN" sz="1400" b="0" i="0" dirty="0" err="1">
                          <a:solidFill>
                            <a:srgbClr val="333333"/>
                          </a:solidFill>
                          <a:effectLst/>
                        </a:rPr>
                        <a:t>Degadwala</a:t>
                      </a:r>
                      <a:r>
                        <a:rPr lang="en-IN" sz="1400" b="0" i="0" dirty="0">
                          <a:solidFill>
                            <a:srgbClr val="333333"/>
                          </a:solidFill>
                          <a:effectLst/>
                        </a:rPr>
                        <a:t>, "Music Genre Classification using Deep Learning," </a:t>
                      </a:r>
                      <a:r>
                        <a:rPr lang="en-IN" sz="1400" b="0" i="1" dirty="0">
                          <a:solidFill>
                            <a:srgbClr val="333333"/>
                          </a:solidFill>
                          <a:effectLst/>
                        </a:rPr>
                        <a:t>2022 6th International Conference on Computing Methodologies and Communication (ICCMC)</a:t>
                      </a:r>
                      <a:r>
                        <a:rPr lang="en-IN" sz="1400" b="0" i="0" dirty="0">
                          <a:solidFill>
                            <a:srgbClr val="333333"/>
                          </a:solidFill>
                          <a:effectLst/>
                        </a:rPr>
                        <a:t>, Erode, India, 2022, pp. 974-978</a:t>
                      </a:r>
                      <a:r>
                        <a:rPr lang="en-IN" sz="1400" b="0" i="0" baseline="30000" dirty="0">
                          <a:solidFill>
                            <a:srgbClr val="333333"/>
                          </a:solidFill>
                          <a:effectLst/>
                        </a:rPr>
                        <a:t>[3]</a:t>
                      </a:r>
                      <a:endParaRPr lang="en-IN" sz="1400" b="0" i="0" dirty="0">
                        <a:solidFill>
                          <a:srgbClr val="333333"/>
                        </a:solidFill>
                        <a:effectLst/>
                      </a:endParaRPr>
                    </a:p>
                  </a:txBody>
                  <a:tcPr/>
                </a:tc>
                <a:tc>
                  <a:txBody>
                    <a:bodyPr/>
                    <a:lstStyle/>
                    <a:p>
                      <a:r>
                        <a:rPr lang="en-US" sz="1400" dirty="0"/>
                        <a:t>Random Forest</a:t>
                      </a:r>
                    </a:p>
                  </a:txBody>
                  <a:tcPr/>
                </a:tc>
                <a:tc>
                  <a:txBody>
                    <a:bodyPr/>
                    <a:lstStyle/>
                    <a:p>
                      <a:r>
                        <a:rPr lang="en-IN" sz="1400" b="0" i="0" kern="1200" dirty="0">
                          <a:solidFill>
                            <a:schemeClr val="dk1"/>
                          </a:solidFill>
                          <a:effectLst/>
                          <a:latin typeface="+mn-lt"/>
                          <a:ea typeface="+mn-ea"/>
                          <a:cs typeface="+mn-cs"/>
                        </a:rPr>
                        <a:t>1.Parameter Sensitivity</a:t>
                      </a:r>
                    </a:p>
                    <a:p>
                      <a:r>
                        <a:rPr lang="en-IN" sz="1400" b="0" i="0" kern="1200" dirty="0">
                          <a:solidFill>
                            <a:schemeClr val="dk1"/>
                          </a:solidFill>
                          <a:effectLst/>
                          <a:latin typeface="+mn-lt"/>
                          <a:ea typeface="+mn-ea"/>
                          <a:cs typeface="+mn-cs"/>
                        </a:rPr>
                        <a:t>2.Computational Complexity</a:t>
                      </a:r>
                    </a:p>
                    <a:p>
                      <a:r>
                        <a:rPr lang="en-IN" sz="1400" b="0" i="0" kern="1200" dirty="0">
                          <a:solidFill>
                            <a:schemeClr val="dk1"/>
                          </a:solidFill>
                          <a:effectLst/>
                          <a:latin typeface="+mn-lt"/>
                          <a:ea typeface="+mn-ea"/>
                          <a:cs typeface="+mn-cs"/>
                        </a:rPr>
                        <a:t>3.High-Dimensional Data</a:t>
                      </a:r>
                    </a:p>
                    <a:p>
                      <a:r>
                        <a:rPr lang="en-IN" sz="1400" b="0" i="0" kern="1200" dirty="0">
                          <a:solidFill>
                            <a:schemeClr val="dk1"/>
                          </a:solidFill>
                          <a:effectLst/>
                          <a:latin typeface="+mn-lt"/>
                          <a:ea typeface="+mn-ea"/>
                          <a:cs typeface="+mn-cs"/>
                        </a:rPr>
                        <a:t>4.Sensitivity to Noise</a:t>
                      </a:r>
                    </a:p>
                    <a:p>
                      <a:r>
                        <a:rPr lang="en-IN" sz="1400" b="0" i="0" kern="1200" dirty="0">
                          <a:solidFill>
                            <a:schemeClr val="dk1"/>
                          </a:solidFill>
                          <a:effectLst/>
                          <a:latin typeface="+mn-lt"/>
                          <a:ea typeface="+mn-ea"/>
                          <a:cs typeface="+mn-cs"/>
                        </a:rPr>
                        <a:t>5.Imbalanced Datasets</a:t>
                      </a:r>
                    </a:p>
                    <a:p>
                      <a:r>
                        <a:rPr lang="en-IN" sz="1400" b="0" i="0" kern="1200" dirty="0">
                          <a:solidFill>
                            <a:schemeClr val="dk1"/>
                          </a:solidFill>
                          <a:effectLst/>
                          <a:latin typeface="+mn-lt"/>
                          <a:ea typeface="+mn-ea"/>
                          <a:cs typeface="+mn-cs"/>
                        </a:rPr>
                        <a:t>6.Interpretability Issues</a:t>
                      </a:r>
                    </a:p>
                    <a:p>
                      <a:r>
                        <a:rPr lang="en-IN" sz="1400" b="0" i="0" kern="1200" dirty="0">
                          <a:solidFill>
                            <a:schemeClr val="dk1"/>
                          </a:solidFill>
                          <a:effectLst/>
                          <a:latin typeface="+mn-lt"/>
                          <a:ea typeface="+mn-ea"/>
                          <a:cs typeface="+mn-cs"/>
                        </a:rPr>
                        <a:t>7.Temporal Dynamics</a:t>
                      </a:r>
                    </a:p>
                    <a:p>
                      <a:endParaRPr lang="en-US" sz="1400" dirty="0"/>
                    </a:p>
                  </a:txBody>
                  <a:tcPr/>
                </a:tc>
                <a:extLst>
                  <a:ext uri="{0D108BD9-81ED-4DB2-BD59-A6C34878D82A}">
                    <a16:rowId xmlns:a16="http://schemas.microsoft.com/office/drawing/2014/main" val="4257277758"/>
                  </a:ext>
                </a:extLst>
              </a:tr>
            </a:tbl>
          </a:graphicData>
        </a:graphic>
      </p:graphicFrame>
    </p:spTree>
    <p:extLst>
      <p:ext uri="{BB962C8B-B14F-4D97-AF65-F5344CB8AC3E}">
        <p14:creationId xmlns:p14="http://schemas.microsoft.com/office/powerpoint/2010/main" val="2178173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0BDE-1B8B-71F4-D395-F9877C62F056}"/>
              </a:ext>
            </a:extLst>
          </p:cNvPr>
          <p:cNvSpPr>
            <a:spLocks noGrp="1"/>
          </p:cNvSpPr>
          <p:nvPr>
            <p:ph type="title"/>
          </p:nvPr>
        </p:nvSpPr>
        <p:spPr/>
        <p:txBody>
          <a:bodyPr/>
          <a:lstStyle/>
          <a:p>
            <a:r>
              <a:rPr lang="en-US" dirty="0"/>
              <a:t>Hardware Specifications</a:t>
            </a:r>
          </a:p>
        </p:txBody>
      </p:sp>
      <p:sp>
        <p:nvSpPr>
          <p:cNvPr id="3" name="Content Placeholder 2">
            <a:extLst>
              <a:ext uri="{FF2B5EF4-FFF2-40B4-BE49-F238E27FC236}">
                <a16:creationId xmlns:a16="http://schemas.microsoft.com/office/drawing/2014/main" id="{9C47DDD7-3630-3431-E473-2FE3F29C71B3}"/>
              </a:ext>
            </a:extLst>
          </p:cNvPr>
          <p:cNvSpPr>
            <a:spLocks noGrp="1"/>
          </p:cNvSpPr>
          <p:nvPr>
            <p:ph idx="1"/>
          </p:nvPr>
        </p:nvSpPr>
        <p:spPr/>
        <p:txBody>
          <a:bodyPr>
            <a:normAutofit/>
          </a:bodyPr>
          <a:lstStyle/>
          <a:p>
            <a:r>
              <a:rPr lang="en-IN" sz="2000" b="1" i="0" dirty="0">
                <a:effectLst/>
                <a:latin typeface="Calibri" panose="020F0502020204030204" pitchFamily="34" charset="0"/>
                <a:cs typeface="Calibri" panose="020F0502020204030204" pitchFamily="34" charset="0"/>
              </a:rPr>
              <a:t>Processor:</a:t>
            </a:r>
            <a:r>
              <a:rPr lang="en-IN" sz="2000" b="0" i="0" dirty="0">
                <a:effectLst/>
                <a:latin typeface="Calibri" panose="020F0502020204030204" pitchFamily="34" charset="0"/>
                <a:cs typeface="Calibri" panose="020F0502020204030204" pitchFamily="34" charset="0"/>
              </a:rPr>
              <a:t> Intel Core i5 or i7, or AMD </a:t>
            </a:r>
            <a:r>
              <a:rPr lang="en-IN" sz="2000" b="0" i="0" dirty="0" err="1">
                <a:effectLst/>
                <a:latin typeface="Calibri" panose="020F0502020204030204" pitchFamily="34" charset="0"/>
                <a:cs typeface="Calibri" panose="020F0502020204030204" pitchFamily="34" charset="0"/>
              </a:rPr>
              <a:t>Ryzen</a:t>
            </a:r>
            <a:r>
              <a:rPr lang="en-IN" sz="2000" b="0" i="0" dirty="0">
                <a:effectLst/>
                <a:latin typeface="Calibri" panose="020F0502020204030204" pitchFamily="34" charset="0"/>
                <a:cs typeface="Calibri" panose="020F0502020204030204" pitchFamily="34" charset="0"/>
              </a:rPr>
              <a:t> 5 processors.</a:t>
            </a:r>
          </a:p>
          <a:p>
            <a:r>
              <a:rPr lang="en-IN" sz="2000" b="1" i="0" dirty="0">
                <a:effectLst/>
                <a:latin typeface="Calibri" panose="020F0502020204030204" pitchFamily="34" charset="0"/>
                <a:cs typeface="Calibri" panose="020F0502020204030204" pitchFamily="34" charset="0"/>
              </a:rPr>
              <a:t>RAM:</a:t>
            </a:r>
            <a:r>
              <a:rPr lang="en-IN" sz="2000" b="0" i="0" dirty="0">
                <a:effectLst/>
                <a:latin typeface="Calibri" panose="020F0502020204030204" pitchFamily="34" charset="0"/>
                <a:cs typeface="Calibri" panose="020F0502020204030204" pitchFamily="34" charset="0"/>
              </a:rPr>
              <a:t> A minimum of 8GB of RAM </a:t>
            </a:r>
          </a:p>
          <a:p>
            <a:r>
              <a:rPr lang="en-IN" sz="2000" b="1" i="0" dirty="0">
                <a:effectLst/>
                <a:latin typeface="Calibri" panose="020F0502020204030204" pitchFamily="34" charset="0"/>
                <a:cs typeface="Calibri" panose="020F0502020204030204" pitchFamily="34" charset="0"/>
              </a:rPr>
              <a:t>Storage:</a:t>
            </a:r>
            <a:r>
              <a:rPr lang="en-IN" sz="2000" b="0" i="0" dirty="0">
                <a:effectLst/>
                <a:latin typeface="Calibri" panose="020F0502020204030204" pitchFamily="34" charset="0"/>
                <a:cs typeface="Calibri" panose="020F0502020204030204" pitchFamily="34" charset="0"/>
              </a:rPr>
              <a:t> 500GB or larger SSD </a:t>
            </a:r>
          </a:p>
          <a:p>
            <a:r>
              <a:rPr lang="en-IN" sz="2000" b="1" i="0" dirty="0">
                <a:effectLst/>
                <a:latin typeface="Calibri" panose="020F0502020204030204" pitchFamily="34" charset="0"/>
                <a:cs typeface="Calibri" panose="020F0502020204030204" pitchFamily="34" charset="0"/>
              </a:rPr>
              <a:t>GPU :</a:t>
            </a:r>
            <a:r>
              <a:rPr lang="en-IN" sz="2000" b="0" i="0" dirty="0">
                <a:effectLst/>
                <a:latin typeface="Calibri" panose="020F0502020204030204" pitchFamily="34" charset="0"/>
                <a:cs typeface="Calibri" panose="020F0502020204030204" pitchFamily="34" charset="0"/>
              </a:rPr>
              <a:t> NVIDIA GTX or RTX series with dedicated VRAM </a:t>
            </a: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7338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E163A-B8E0-E996-7874-DE09CAC79A3B}"/>
              </a:ext>
            </a:extLst>
          </p:cNvPr>
          <p:cNvSpPr>
            <a:spLocks noGrp="1"/>
          </p:cNvSpPr>
          <p:nvPr>
            <p:ph type="title"/>
          </p:nvPr>
        </p:nvSpPr>
        <p:spPr/>
        <p:txBody>
          <a:bodyPr/>
          <a:lstStyle/>
          <a:p>
            <a:r>
              <a:rPr lang="en-US" dirty="0"/>
              <a:t>Software Specifications</a:t>
            </a:r>
          </a:p>
        </p:txBody>
      </p:sp>
      <p:sp>
        <p:nvSpPr>
          <p:cNvPr id="3" name="Content Placeholder 2">
            <a:extLst>
              <a:ext uri="{FF2B5EF4-FFF2-40B4-BE49-F238E27FC236}">
                <a16:creationId xmlns:a16="http://schemas.microsoft.com/office/drawing/2014/main" id="{567DF200-011F-EA08-DBBB-1F2F77430997}"/>
              </a:ext>
            </a:extLst>
          </p:cNvPr>
          <p:cNvSpPr>
            <a:spLocks noGrp="1"/>
          </p:cNvSpPr>
          <p:nvPr>
            <p:ph idx="1"/>
          </p:nvPr>
        </p:nvSpPr>
        <p:spPr/>
        <p:txBody>
          <a:bodyPr>
            <a:normAutofit/>
          </a:bodyPr>
          <a:lstStyle/>
          <a:p>
            <a:r>
              <a:rPr lang="en-IN" sz="2000" b="1" i="0" dirty="0">
                <a:effectLst/>
              </a:rPr>
              <a:t>Python:</a:t>
            </a:r>
            <a:r>
              <a:rPr lang="en-IN" sz="2000" b="0" i="0" dirty="0">
                <a:effectLst/>
              </a:rPr>
              <a:t> Python 3.x</a:t>
            </a:r>
          </a:p>
          <a:p>
            <a:r>
              <a:rPr lang="en-IN" sz="2000" b="1" i="0" dirty="0">
                <a:effectLst/>
              </a:rPr>
              <a:t>Audio Processing Libraries:</a:t>
            </a:r>
            <a:r>
              <a:rPr lang="en-IN" sz="2000" b="0" i="0" dirty="0">
                <a:effectLst/>
              </a:rPr>
              <a:t> </a:t>
            </a:r>
            <a:r>
              <a:rPr lang="en-IN" sz="2000" b="0" i="0" dirty="0" err="1">
                <a:effectLst/>
              </a:rPr>
              <a:t>Librosa</a:t>
            </a:r>
            <a:r>
              <a:rPr lang="en-IN" sz="2000" b="0" i="0" dirty="0">
                <a:effectLst/>
              </a:rPr>
              <a:t> or Essentia.</a:t>
            </a:r>
          </a:p>
          <a:p>
            <a:r>
              <a:rPr lang="en-IN" sz="2000" b="1" i="0" dirty="0">
                <a:effectLst/>
              </a:rPr>
              <a:t>Machine Learning Libraries:</a:t>
            </a:r>
            <a:r>
              <a:rPr lang="en-IN" sz="2000" b="0" i="0" dirty="0">
                <a:effectLst/>
              </a:rPr>
              <a:t> scikit-learn, TensorFlow</a:t>
            </a:r>
          </a:p>
          <a:p>
            <a:r>
              <a:rPr lang="en-IN" sz="2000" b="1" i="0" dirty="0">
                <a:effectLst/>
              </a:rPr>
              <a:t>Development Environment:</a:t>
            </a:r>
            <a:r>
              <a:rPr lang="en-IN" sz="2000" b="0" i="0" dirty="0">
                <a:effectLst/>
              </a:rPr>
              <a:t> </a:t>
            </a:r>
            <a:r>
              <a:rPr lang="en-IN" sz="2000" b="0" i="0" dirty="0" err="1">
                <a:effectLst/>
              </a:rPr>
              <a:t>Jupyter</a:t>
            </a:r>
            <a:r>
              <a:rPr lang="en-IN" sz="2000" b="0" i="0" dirty="0">
                <a:effectLst/>
              </a:rPr>
              <a:t> Notebook, Visual Studio Code </a:t>
            </a:r>
          </a:p>
          <a:p>
            <a:r>
              <a:rPr lang="en-IN" sz="2000" b="1" i="0" dirty="0">
                <a:effectLst/>
              </a:rPr>
              <a:t>Version Control:</a:t>
            </a:r>
            <a:r>
              <a:rPr lang="en-IN" sz="2000" b="0" i="0" dirty="0">
                <a:effectLst/>
              </a:rPr>
              <a:t> Git</a:t>
            </a:r>
            <a:endParaRPr lang="en-US" sz="2000" dirty="0"/>
          </a:p>
        </p:txBody>
      </p:sp>
    </p:spTree>
    <p:extLst>
      <p:ext uri="{BB962C8B-B14F-4D97-AF65-F5344CB8AC3E}">
        <p14:creationId xmlns:p14="http://schemas.microsoft.com/office/powerpoint/2010/main" val="297734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D0A3-73BD-31AF-079A-7F89B1C1F742}"/>
              </a:ext>
            </a:extLst>
          </p:cNvPr>
          <p:cNvSpPr>
            <a:spLocks noGrp="1"/>
          </p:cNvSpPr>
          <p:nvPr>
            <p:ph type="title"/>
          </p:nvPr>
        </p:nvSpPr>
        <p:spPr/>
        <p:txBody>
          <a:bodyPr/>
          <a:lstStyle/>
          <a:p>
            <a:r>
              <a:rPr lang="en-US" dirty="0"/>
              <a:t>Proposed Project Summary</a:t>
            </a:r>
          </a:p>
        </p:txBody>
      </p:sp>
      <p:sp>
        <p:nvSpPr>
          <p:cNvPr id="3" name="Content Placeholder 2">
            <a:extLst>
              <a:ext uri="{FF2B5EF4-FFF2-40B4-BE49-F238E27FC236}">
                <a16:creationId xmlns:a16="http://schemas.microsoft.com/office/drawing/2014/main" id="{68675945-F977-530C-5F96-F7B5560DA2B1}"/>
              </a:ext>
            </a:extLst>
          </p:cNvPr>
          <p:cNvSpPr>
            <a:spLocks noGrp="1"/>
          </p:cNvSpPr>
          <p:nvPr>
            <p:ph idx="1"/>
          </p:nvPr>
        </p:nvSpPr>
        <p:spPr>
          <a:xfrm>
            <a:off x="528638" y="1460498"/>
            <a:ext cx="11487150" cy="5397502"/>
          </a:xfrm>
        </p:spPr>
        <p:txBody>
          <a:bodyPr>
            <a:normAutofit fontScale="25000" lnSpcReduction="20000"/>
          </a:bodyPr>
          <a:lstStyle/>
          <a:p>
            <a:r>
              <a:rPr lang="en-IN" sz="8000" b="1" kern="100" dirty="0">
                <a:effectLst/>
                <a:latin typeface="Calibri" panose="020F0502020204030204" pitchFamily="34" charset="0"/>
                <a:ea typeface="Calibri" panose="020F0502020204030204" pitchFamily="34" charset="0"/>
                <a:cs typeface="Times New Roman" panose="02020603050405020304" pitchFamily="18" charset="0"/>
              </a:rPr>
              <a:t>Objective:</a:t>
            </a:r>
          </a:p>
          <a:p>
            <a:pPr marL="0" indent="0">
              <a:lnSpc>
                <a:spcPct val="120000"/>
              </a:lnSpc>
              <a:buNone/>
            </a:pPr>
            <a:r>
              <a:rPr lang="en-IN" sz="8000" kern="100" dirty="0">
                <a:effectLst/>
                <a:latin typeface="Calibri" panose="020F0502020204030204" pitchFamily="34" charset="0"/>
                <a:ea typeface="Calibri" panose="020F0502020204030204" pitchFamily="34" charset="0"/>
                <a:cs typeface="Times New Roman" panose="02020603050405020304" pitchFamily="18" charset="0"/>
              </a:rPr>
              <a:t>This project is centred around developing a sophisticated music genre classification system leveraging advanced machine learning models. The primary focus is on three distinct models: Long Short-Term Memory (LSTM), Convolutional Neural Network (CNN), and k-Nearest Neighbours (K-NN). The goal is to create a robust system capable of real-time genre predictions, with an intuitive user interface developed using Stream lit. </a:t>
            </a:r>
          </a:p>
          <a:p>
            <a:pPr marL="0" indent="0">
              <a:buNone/>
            </a:pP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8000" b="1" kern="100" dirty="0">
                <a:effectLst/>
                <a:latin typeface="Calibri" panose="020F0502020204030204" pitchFamily="34" charset="0"/>
                <a:ea typeface="Calibri" panose="020F0502020204030204" pitchFamily="34" charset="0"/>
                <a:cs typeface="Times New Roman" panose="02020603050405020304" pitchFamily="18" charset="0"/>
              </a:rPr>
              <a:t>Implemented Models:</a:t>
            </a:r>
          </a:p>
          <a:p>
            <a:pPr marL="342900" indent="-342900">
              <a:lnSpc>
                <a:spcPct val="120000"/>
              </a:lnSpc>
              <a:buAutoNum type="arabicPeriod"/>
            </a:pPr>
            <a:r>
              <a:rPr lang="en-IN" sz="8000" b="1" kern="100" dirty="0">
                <a:effectLst/>
                <a:latin typeface="Calibri" panose="020F0502020204030204" pitchFamily="34" charset="0"/>
                <a:ea typeface="Calibri" panose="020F0502020204030204" pitchFamily="34" charset="0"/>
                <a:cs typeface="Times New Roman" panose="02020603050405020304" pitchFamily="18" charset="0"/>
              </a:rPr>
              <a:t>Long Short-Term Memory (LSTM):</a:t>
            </a:r>
          </a:p>
          <a:p>
            <a:pPr marL="0" indent="0">
              <a:lnSpc>
                <a:spcPct val="120000"/>
              </a:lnSpc>
              <a:buNone/>
            </a:pPr>
            <a:r>
              <a:rPr lang="en-IN" sz="8000" kern="100" dirty="0">
                <a:effectLst/>
                <a:latin typeface="Calibri" panose="020F0502020204030204" pitchFamily="34" charset="0"/>
                <a:ea typeface="Calibri" panose="020F0502020204030204" pitchFamily="34" charset="0"/>
                <a:cs typeface="Times New Roman" panose="02020603050405020304" pitchFamily="18" charset="0"/>
              </a:rPr>
              <a:t>- Objective: Designed to capture sequential dependencies in audio features, particularly well-suited for recognizing patterns over extended timeframes inherent in music.</a:t>
            </a:r>
          </a:p>
          <a:p>
            <a:pPr marL="0" indent="0">
              <a:lnSpc>
                <a:spcPct val="120000"/>
              </a:lnSpc>
              <a:buNone/>
            </a:pPr>
            <a:r>
              <a:rPr lang="en-IN" sz="8000" kern="100" dirty="0">
                <a:effectLst/>
                <a:latin typeface="Calibri" panose="020F0502020204030204" pitchFamily="34" charset="0"/>
                <a:ea typeface="Calibri" panose="020F0502020204030204" pitchFamily="34" charset="0"/>
                <a:cs typeface="Times New Roman" panose="02020603050405020304" pitchFamily="18" charset="0"/>
              </a:rPr>
              <a:t> - </a:t>
            </a:r>
            <a:r>
              <a:rPr lang="en-IN" sz="8000" b="1" kern="100" dirty="0">
                <a:effectLst/>
                <a:latin typeface="Calibri" panose="020F0502020204030204" pitchFamily="34" charset="0"/>
                <a:ea typeface="Calibri" panose="020F0502020204030204" pitchFamily="34" charset="0"/>
                <a:cs typeface="Times New Roman" panose="02020603050405020304" pitchFamily="18" charset="0"/>
              </a:rPr>
              <a:t>Key Features:</a:t>
            </a:r>
          </a:p>
          <a:p>
            <a:pPr marL="0" indent="0">
              <a:lnSpc>
                <a:spcPct val="120000"/>
              </a:lnSpc>
              <a:buNone/>
            </a:pPr>
            <a:r>
              <a:rPr lang="en-IN" sz="8000" kern="100" dirty="0">
                <a:effectLst/>
                <a:latin typeface="Calibri" panose="020F0502020204030204" pitchFamily="34" charset="0"/>
                <a:ea typeface="Calibri" panose="020F0502020204030204" pitchFamily="34" charset="0"/>
                <a:cs typeface="Times New Roman" panose="02020603050405020304" pitchFamily="18" charset="0"/>
              </a:rPr>
              <a:t> - Incorporates memory cells and gating mechanisms for nuanced temporal feature capture.</a:t>
            </a:r>
          </a:p>
          <a:p>
            <a:pPr marL="0" indent="0">
              <a:lnSpc>
                <a:spcPct val="120000"/>
              </a:lnSpc>
              <a:buNone/>
            </a:pPr>
            <a:r>
              <a:rPr lang="en-IN" sz="8000" kern="100" dirty="0">
                <a:effectLst/>
                <a:latin typeface="Calibri" panose="020F0502020204030204" pitchFamily="34" charset="0"/>
                <a:ea typeface="Calibri" panose="020F0502020204030204" pitchFamily="34" charset="0"/>
                <a:cs typeface="Times New Roman" panose="02020603050405020304" pitchFamily="18" charset="0"/>
              </a:rPr>
              <a:t> - Effective in handling complex relationships in the temporal domain, such as rhythm and melodic  changes.</a:t>
            </a:r>
          </a:p>
          <a:p>
            <a:pPr marL="0" indent="0">
              <a:buNone/>
            </a:pPr>
            <a:endParaRPr lang="en-IN" sz="6200" kern="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79631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6190B-C1A2-C14B-0743-F89C4A156A89}"/>
              </a:ext>
            </a:extLst>
          </p:cNvPr>
          <p:cNvSpPr>
            <a:spLocks noGrp="1"/>
          </p:cNvSpPr>
          <p:nvPr>
            <p:ph type="title"/>
          </p:nvPr>
        </p:nvSpPr>
        <p:spPr/>
        <p:txBody>
          <a:bodyPr/>
          <a:lstStyle/>
          <a:p>
            <a:r>
              <a:rPr lang="en-US" dirty="0"/>
              <a:t>Proposed Project Summary</a:t>
            </a:r>
          </a:p>
        </p:txBody>
      </p:sp>
      <p:sp>
        <p:nvSpPr>
          <p:cNvPr id="3" name="Content Placeholder 2">
            <a:extLst>
              <a:ext uri="{FF2B5EF4-FFF2-40B4-BE49-F238E27FC236}">
                <a16:creationId xmlns:a16="http://schemas.microsoft.com/office/drawing/2014/main" id="{234CE860-455F-1747-D03E-67CA523A6E8C}"/>
              </a:ext>
            </a:extLst>
          </p:cNvPr>
          <p:cNvSpPr>
            <a:spLocks noGrp="1"/>
          </p:cNvSpPr>
          <p:nvPr>
            <p:ph idx="1"/>
          </p:nvPr>
        </p:nvSpPr>
        <p:spPr>
          <a:xfrm>
            <a:off x="838200" y="1825624"/>
            <a:ext cx="10515600" cy="4918075"/>
          </a:xfrm>
        </p:spPr>
        <p:txBody>
          <a:bodyPr>
            <a:normAutofit fontScale="92500" lnSpcReduction="10000"/>
          </a:bodyPr>
          <a:lstStyle/>
          <a:p>
            <a:pPr marL="0"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2. </a:t>
            </a: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Convolutional Neural Network (CNN):</a:t>
            </a:r>
          </a:p>
          <a:p>
            <a:pPr marL="0"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 Objective: Utilized for learning hierarchical features from audio spectrograms, focusing on capturing complex patterns and variations in audio data.</a:t>
            </a:r>
          </a:p>
          <a:p>
            <a:pPr marL="0"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Key Features:</a:t>
            </a:r>
          </a:p>
          <a:p>
            <a:pPr marL="0"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 Employs convolutional layers to automatically identify both local and global audio characteristics.</a:t>
            </a:r>
          </a:p>
          <a:p>
            <a:pPr marL="0"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 Particularly effective in processing spectrogram data, allowing for the extraction of intricate spectral features.</a:t>
            </a:r>
          </a:p>
          <a:p>
            <a:pPr marL="0"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3. </a:t>
            </a: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k-Nearest Neighbours (K-NN):</a:t>
            </a:r>
          </a:p>
          <a:p>
            <a:pPr marL="0"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Objective: Simplicity meets effectiveness in classifying based on feature proximity, providing a different perspective on genre prediction</a:t>
            </a:r>
          </a:p>
          <a:p>
            <a:pPr marL="0"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Key Features:</a:t>
            </a:r>
          </a:p>
          <a:p>
            <a:pPr marL="0"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 Makes predictions based on the majority class of its k-nearest neighbours, emphasizing localized decision-making.</a:t>
            </a:r>
          </a:p>
          <a:p>
            <a:pPr marL="0"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Offers simplicity, interpretability, and sensitivity to local feature relationships.</a:t>
            </a:r>
          </a:p>
          <a:p>
            <a:pPr marL="0" indent="0">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52491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4164A-8E5E-D386-3DF3-5BA074E443AD}"/>
              </a:ext>
            </a:extLst>
          </p:cNvPr>
          <p:cNvSpPr>
            <a:spLocks noGrp="1"/>
          </p:cNvSpPr>
          <p:nvPr>
            <p:ph type="title"/>
          </p:nvPr>
        </p:nvSpPr>
        <p:spPr>
          <a:xfrm>
            <a:off x="838200" y="71436"/>
            <a:ext cx="10515600" cy="1325563"/>
          </a:xfrm>
        </p:spPr>
        <p:txBody>
          <a:bodyPr/>
          <a:lstStyle/>
          <a:p>
            <a:r>
              <a:rPr lang="en-US" dirty="0"/>
              <a:t>Proposed Project Summary</a:t>
            </a:r>
          </a:p>
        </p:txBody>
      </p:sp>
      <p:sp>
        <p:nvSpPr>
          <p:cNvPr id="3" name="Content Placeholder 2">
            <a:extLst>
              <a:ext uri="{FF2B5EF4-FFF2-40B4-BE49-F238E27FC236}">
                <a16:creationId xmlns:a16="http://schemas.microsoft.com/office/drawing/2014/main" id="{7FE93A71-CF18-86CB-52A5-94B7309AAF98}"/>
              </a:ext>
            </a:extLst>
          </p:cNvPr>
          <p:cNvSpPr>
            <a:spLocks noGrp="1"/>
          </p:cNvSpPr>
          <p:nvPr>
            <p:ph idx="1"/>
          </p:nvPr>
        </p:nvSpPr>
        <p:spPr>
          <a:xfrm>
            <a:off x="371475" y="1285874"/>
            <a:ext cx="11820525" cy="5500690"/>
          </a:xfrm>
        </p:spPr>
        <p:txBody>
          <a:bodyPr>
            <a:noAutofit/>
          </a:bodyPr>
          <a:lstStyle/>
          <a:p>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User Interface:</a:t>
            </a: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The user interface is developed using stream lit, offering an engaging and intuitive platform for users to interact with the music genre classification system.</a:t>
            </a: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Audio File Upload:</a:t>
            </a: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Users can seamlessly upload audio files for real-time genre prediction.</a:t>
            </a: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Interactive Graphical Output:</a:t>
            </a: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Predictions are visually represented through an interactive graph, displaying the probabilities of the audio belonging to different genres.</a:t>
            </a: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User Engagement:</a:t>
            </a: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 The stream lit interface ensures a user-friendly experience, making genre prediction accessible to a broad range of users.</a:t>
            </a:r>
          </a:p>
          <a:p>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Technology Stack:</a:t>
            </a: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Language Used</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Python</a:t>
            </a:r>
          </a:p>
          <a:p>
            <a:pPr marL="0" indent="0">
              <a:buNone/>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 Machine Learning Libraries: </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TensorFlow,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Keras</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Scikit-learn</a:t>
            </a: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User Interface: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streamlit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Audio Processing: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Librosa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Data Manipulation:  </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Pandas, NumPy</a:t>
            </a:r>
          </a:p>
          <a:p>
            <a:pPr marL="0" indent="0">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Visualization: </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Matplotlib</a:t>
            </a:r>
          </a:p>
          <a:p>
            <a:endParaRPr lang="en-US" sz="1600" dirty="0"/>
          </a:p>
        </p:txBody>
      </p:sp>
    </p:spTree>
    <p:extLst>
      <p:ext uri="{BB962C8B-B14F-4D97-AF65-F5344CB8AC3E}">
        <p14:creationId xmlns:p14="http://schemas.microsoft.com/office/powerpoint/2010/main" val="789072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05C49-69DA-BE9E-6B97-9893C5B8FA6A}"/>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806331E0-3DEC-28BE-7A1D-B868AB35A1B5}"/>
              </a:ext>
            </a:extLst>
          </p:cNvPr>
          <p:cNvSpPr>
            <a:spLocks noGrp="1"/>
          </p:cNvSpPr>
          <p:nvPr>
            <p:ph idx="1"/>
          </p:nvPr>
        </p:nvSpPr>
        <p:spPr/>
        <p:txBody>
          <a:bodyPr>
            <a:normAutofit lnSpcReduction="10000"/>
          </a:bodyPr>
          <a:lstStyle/>
          <a:p>
            <a:r>
              <a:rPr lang="en-IN" sz="2000" b="0" i="0" dirty="0">
                <a:effectLst/>
              </a:rPr>
              <a:t>In a world where music intertwines intimately with the fabric of our lives and technology amplifies our connection to it, the demand for an accurate model to classify audio tracks into their distinct genres has grown significantly. </a:t>
            </a:r>
          </a:p>
          <a:p>
            <a:r>
              <a:rPr lang="en-IN" sz="2000" b="0" i="0" dirty="0">
                <a:effectLst/>
              </a:rPr>
              <a:t>This project embarks on a harmonious journey to create such a model, orchestrating a symphony of machine learning techniques. </a:t>
            </a:r>
          </a:p>
          <a:p>
            <a:r>
              <a:rPr lang="en-IN" sz="2000" b="0" i="0" dirty="0">
                <a:effectLst/>
              </a:rPr>
              <a:t>At its core, the classification process deftly weaves together the intricate nuances of acoustic features and spectrograms, unravelling the soul of each composition to assign it to its rightful musical genre. </a:t>
            </a:r>
          </a:p>
          <a:p>
            <a:r>
              <a:rPr lang="en-IN" sz="2000" b="0" i="0" dirty="0">
                <a:effectLst/>
              </a:rPr>
              <a:t>Our approach is unique in that we explore a set of models, including Long-Term Short Memory(LSTM) Model, Convolutional </a:t>
            </a:r>
            <a:r>
              <a:rPr lang="en-IN" sz="2000" dirty="0"/>
              <a:t>N</a:t>
            </a:r>
            <a:r>
              <a:rPr lang="en-IN" sz="2000" b="0" i="0" dirty="0">
                <a:effectLst/>
              </a:rPr>
              <a:t>eural </a:t>
            </a:r>
            <a:r>
              <a:rPr lang="en-IN" sz="2000" dirty="0"/>
              <a:t>N</a:t>
            </a:r>
            <a:r>
              <a:rPr lang="en-IN" sz="2000" b="0" i="0" dirty="0">
                <a:effectLst/>
              </a:rPr>
              <a:t>etworks(CNN), harmonizing their distinct capabilities. </a:t>
            </a:r>
          </a:p>
          <a:p>
            <a:r>
              <a:rPr lang="en-IN" sz="2000" b="0" i="0" dirty="0">
                <a:effectLst/>
              </a:rPr>
              <a:t>Through this comparative analysis, we aim to fine-tune our model, composing a melodious harmony of precision in the realm of Music Genre Classification, and discovering the model that strikes the most accurate chord.</a:t>
            </a:r>
            <a:endParaRPr lang="en-IN" sz="2000" dirty="0"/>
          </a:p>
        </p:txBody>
      </p:sp>
    </p:spTree>
    <p:extLst>
      <p:ext uri="{BB962C8B-B14F-4D97-AF65-F5344CB8AC3E}">
        <p14:creationId xmlns:p14="http://schemas.microsoft.com/office/powerpoint/2010/main" val="123907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88912-C441-1DB0-9A28-6E0C783FA631}"/>
              </a:ext>
            </a:extLst>
          </p:cNvPr>
          <p:cNvSpPr>
            <a:spLocks noGrp="1"/>
          </p:cNvSpPr>
          <p:nvPr>
            <p:ph type="title"/>
          </p:nvPr>
        </p:nvSpPr>
        <p:spPr/>
        <p:txBody>
          <a:bodyPr/>
          <a:lstStyle/>
          <a:p>
            <a:r>
              <a:rPr lang="en-US" dirty="0"/>
              <a:t>Proposed Project Summary</a:t>
            </a:r>
          </a:p>
        </p:txBody>
      </p:sp>
      <p:sp>
        <p:nvSpPr>
          <p:cNvPr id="3" name="Content Placeholder 2">
            <a:extLst>
              <a:ext uri="{FF2B5EF4-FFF2-40B4-BE49-F238E27FC236}">
                <a16:creationId xmlns:a16="http://schemas.microsoft.com/office/drawing/2014/main" id="{4034A82D-83D5-06EB-E58E-6320174078A0}"/>
              </a:ext>
            </a:extLst>
          </p:cNvPr>
          <p:cNvSpPr>
            <a:spLocks noGrp="1"/>
          </p:cNvSpPr>
          <p:nvPr>
            <p:ph idx="1"/>
          </p:nvPr>
        </p:nvSpPr>
        <p:spPr/>
        <p:txBody>
          <a:bodyPr>
            <a:normAutofit fontScale="92500" lnSpcReduction="20000"/>
          </a:bodyPr>
          <a:lstStyle/>
          <a:p>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Key Feature</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s:</a:t>
            </a:r>
          </a:p>
          <a:p>
            <a:pPr marL="342900" indent="-342900">
              <a:buAutoNum type="arabicPeriod"/>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Multi-Model Approa</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ch:</a:t>
            </a:r>
          </a:p>
          <a:p>
            <a:pPr marL="0" indent="0">
              <a:buNone/>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 Integration of LSTM, CNN, and K-NN provides diverse perspectives on music genre classification, enhancing overall model robustness.</a:t>
            </a:r>
          </a:p>
          <a:p>
            <a:pPr marL="0" indent="0">
              <a:buNone/>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 Each model contributes a unique set of capabilities, enriching the system's understanding of audio features. </a:t>
            </a:r>
          </a:p>
          <a:p>
            <a:pPr marL="0" indent="0">
              <a:buNone/>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2. </a:t>
            </a: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Real-Time Prediction:</a:t>
            </a:r>
          </a:p>
          <a:p>
            <a:pPr marL="0" indent="0">
              <a:buNone/>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 Users experience immediate predictions upon uploading audio files, offering an interactive and responsive platform for genre analysis. </a:t>
            </a:r>
          </a:p>
          <a:p>
            <a:pPr marL="0" indent="0">
              <a:buNone/>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3. </a:t>
            </a: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Probabilistic Graphical Output:</a:t>
            </a:r>
          </a:p>
          <a:p>
            <a:pPr marL="0" indent="0">
              <a:buNone/>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Genre predictions are visually represented through an interactive graph, allowing users to interpret and understand the confidence levels associated with each prediction. </a:t>
            </a:r>
          </a:p>
          <a:p>
            <a:pPr marL="0" indent="0">
              <a:buNone/>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4. </a:t>
            </a: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Scalability:</a:t>
            </a:r>
          </a:p>
          <a:p>
            <a:pPr marL="0" indent="0">
              <a:buNone/>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 The system is designed to handle various audio formats and scales efficiently with differing dataset sizes, ensuring flexibility and adaptability.</a:t>
            </a:r>
          </a:p>
          <a:p>
            <a:endParaRPr lang="en-US" dirty="0"/>
          </a:p>
        </p:txBody>
      </p:sp>
    </p:spTree>
    <p:extLst>
      <p:ext uri="{BB962C8B-B14F-4D97-AF65-F5344CB8AC3E}">
        <p14:creationId xmlns:p14="http://schemas.microsoft.com/office/powerpoint/2010/main" val="1206623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BE66-49F0-5F3D-1A95-B599719D2BD7}"/>
              </a:ext>
            </a:extLst>
          </p:cNvPr>
          <p:cNvSpPr>
            <a:spLocks noGrp="1"/>
          </p:cNvSpPr>
          <p:nvPr>
            <p:ph type="title"/>
          </p:nvPr>
        </p:nvSpPr>
        <p:spPr/>
        <p:txBody>
          <a:bodyPr/>
          <a:lstStyle/>
          <a:p>
            <a:r>
              <a:rPr lang="en-US" dirty="0"/>
              <a:t>Proposed Project Summary</a:t>
            </a:r>
          </a:p>
        </p:txBody>
      </p:sp>
      <p:sp>
        <p:nvSpPr>
          <p:cNvPr id="3" name="Content Placeholder 2">
            <a:extLst>
              <a:ext uri="{FF2B5EF4-FFF2-40B4-BE49-F238E27FC236}">
                <a16:creationId xmlns:a16="http://schemas.microsoft.com/office/drawing/2014/main" id="{23439948-8508-E2C5-435C-71EC13D22AFB}"/>
              </a:ext>
            </a:extLst>
          </p:cNvPr>
          <p:cNvSpPr>
            <a:spLocks noGrp="1"/>
          </p:cNvSpPr>
          <p:nvPr>
            <p:ph idx="1"/>
          </p:nvPr>
        </p:nvSpPr>
        <p:spPr/>
        <p:txBody>
          <a:bodyPr>
            <a:normAutofit/>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Future Enhancements:</a:t>
            </a:r>
          </a:p>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Ensemble Learning:</a:t>
            </a:r>
          </a:p>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Consideration of ensemble learning techniques to amalgamate predictions from multiple models, potentially improving overall classification accuracy.</a:t>
            </a:r>
          </a:p>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2.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Expand Genre Support:</a:t>
            </a:r>
          </a:p>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Inclusion of a broader range of music genres to make the system more versatile and applicable to diverse musical preferences.</a:t>
            </a:r>
          </a:p>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3.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Real-Time Training:</a:t>
            </a:r>
          </a:p>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Implementation of mechanisms for continuous learning to adapt the models to evolving musical trends and patterns.</a:t>
            </a:r>
          </a:p>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4.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User Feedback Integration:</a:t>
            </a:r>
          </a:p>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Integration of user feedback mechanisms to gather insights on predictions, facilitating model refinement and improvement over time.</a:t>
            </a:r>
          </a:p>
          <a:p>
            <a:endParaRPr lang="en-US" dirty="0"/>
          </a:p>
        </p:txBody>
      </p:sp>
    </p:spTree>
    <p:extLst>
      <p:ext uri="{BB962C8B-B14F-4D97-AF65-F5344CB8AC3E}">
        <p14:creationId xmlns:p14="http://schemas.microsoft.com/office/powerpoint/2010/main" val="175852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17361-6C55-63B3-453B-0622A594C37A}"/>
              </a:ext>
            </a:extLst>
          </p:cNvPr>
          <p:cNvSpPr>
            <a:spLocks noGrp="1"/>
          </p:cNvSpPr>
          <p:nvPr>
            <p:ph type="title"/>
          </p:nvPr>
        </p:nvSpPr>
        <p:spPr>
          <a:xfrm>
            <a:off x="838200" y="125791"/>
            <a:ext cx="10345615" cy="1168437"/>
          </a:xfrm>
        </p:spPr>
        <p:txBody>
          <a:bodyPr/>
          <a:lstStyle/>
          <a:p>
            <a:r>
              <a:rPr lang="en-US" dirty="0"/>
              <a:t>Architecture Diagram</a:t>
            </a:r>
          </a:p>
        </p:txBody>
      </p:sp>
      <p:pic>
        <p:nvPicPr>
          <p:cNvPr id="6" name="Picture 5" descr="A diagram of a software development process&#10;&#10;Description automatically generated">
            <a:extLst>
              <a:ext uri="{FF2B5EF4-FFF2-40B4-BE49-F238E27FC236}">
                <a16:creationId xmlns:a16="http://schemas.microsoft.com/office/drawing/2014/main" id="{48AC65AA-FD0E-9BAB-94A8-49496FAD1C80}"/>
              </a:ext>
            </a:extLst>
          </p:cNvPr>
          <p:cNvPicPr>
            <a:picLocks noChangeAspect="1"/>
          </p:cNvPicPr>
          <p:nvPr/>
        </p:nvPicPr>
        <p:blipFill>
          <a:blip r:embed="rId2"/>
          <a:stretch>
            <a:fillRect/>
          </a:stretch>
        </p:blipFill>
        <p:spPr>
          <a:xfrm>
            <a:off x="1661018" y="1725613"/>
            <a:ext cx="8699977" cy="4360863"/>
          </a:xfrm>
          <a:prstGeom prst="rect">
            <a:avLst/>
          </a:prstGeom>
        </p:spPr>
      </p:pic>
    </p:spTree>
    <p:extLst>
      <p:ext uri="{BB962C8B-B14F-4D97-AF65-F5344CB8AC3E}">
        <p14:creationId xmlns:p14="http://schemas.microsoft.com/office/powerpoint/2010/main" val="511147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E8D83-0105-1C3A-A363-C339791F20C3}"/>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8F97544D-7779-5B5D-E886-C8F0470CBEF2}"/>
              </a:ext>
            </a:extLst>
          </p:cNvPr>
          <p:cNvSpPr>
            <a:spLocks noGrp="1"/>
          </p:cNvSpPr>
          <p:nvPr>
            <p:ph idx="1"/>
          </p:nvPr>
        </p:nvSpPr>
        <p:spPr>
          <a:xfrm>
            <a:off x="423862" y="1690687"/>
            <a:ext cx="11063288" cy="4802187"/>
          </a:xfrm>
        </p:spPr>
        <p:txBody>
          <a:bodyPr>
            <a:normAutofit fontScale="25000" lnSpcReduction="20000"/>
          </a:bodyPr>
          <a:lstStyle/>
          <a:p>
            <a:pPr marL="0" indent="0">
              <a:buNone/>
            </a:pPr>
            <a:endParaRPr lang="en-US" dirty="0"/>
          </a:p>
          <a:p>
            <a:pPr marL="0" indent="0">
              <a:buNone/>
            </a:pPr>
            <a:r>
              <a:rPr lang="en-US" sz="8000" dirty="0"/>
              <a:t>1.</a:t>
            </a:r>
            <a:r>
              <a:rPr lang="en-US" sz="8000" b="1" dirty="0"/>
              <a:t>User Interface Design</a:t>
            </a:r>
          </a:p>
          <a:p>
            <a:pPr marL="0" indent="0">
              <a:buNone/>
            </a:pPr>
            <a:r>
              <a:rPr lang="en-US" sz="8000" dirty="0"/>
              <a:t>	1.1.Upload Music File</a:t>
            </a:r>
          </a:p>
          <a:p>
            <a:pPr marL="0" indent="0">
              <a:buNone/>
            </a:pPr>
            <a:r>
              <a:rPr lang="en-US" sz="8000" dirty="0"/>
              <a:t>	1.2.Get Predicted Output</a:t>
            </a:r>
          </a:p>
          <a:p>
            <a:pPr marL="0" indent="0">
              <a:buNone/>
            </a:pPr>
            <a:r>
              <a:rPr lang="en-US" sz="8000" dirty="0"/>
              <a:t>2.</a:t>
            </a:r>
            <a:r>
              <a:rPr lang="en-US" sz="8000" b="1" dirty="0"/>
              <a:t>Training</a:t>
            </a:r>
          </a:p>
          <a:p>
            <a:pPr marL="0" indent="0">
              <a:buNone/>
            </a:pPr>
            <a:r>
              <a:rPr lang="en-US" sz="8000" dirty="0"/>
              <a:t>	2.1.Models Used-Convolutional Neural Networks (CNN), K-Nearest Neighbors (KNN), Long Term Short Memory (LSTM)</a:t>
            </a:r>
          </a:p>
          <a:p>
            <a:pPr marL="0" indent="0">
              <a:buNone/>
            </a:pPr>
            <a:r>
              <a:rPr lang="en-US" sz="8000" dirty="0"/>
              <a:t>		2.1.1.Feature Extraction</a:t>
            </a:r>
          </a:p>
          <a:p>
            <a:pPr marL="0" indent="0">
              <a:buNone/>
            </a:pPr>
            <a:r>
              <a:rPr lang="en-US" sz="8000" dirty="0"/>
              <a:t>		2.1.2.Train and Test Data Split</a:t>
            </a:r>
          </a:p>
          <a:p>
            <a:pPr marL="0" indent="0">
              <a:buNone/>
            </a:pPr>
            <a:r>
              <a:rPr lang="en-US" sz="8000" dirty="0"/>
              <a:t>		2.1..2.Fitting the Model</a:t>
            </a:r>
          </a:p>
          <a:p>
            <a:pPr marL="0" indent="0">
              <a:buNone/>
            </a:pPr>
            <a:r>
              <a:rPr lang="en-US" sz="8000" dirty="0"/>
              <a:t>3.</a:t>
            </a:r>
            <a:r>
              <a:rPr lang="en-US" sz="8000" b="1" dirty="0"/>
              <a:t>Testing</a:t>
            </a:r>
          </a:p>
          <a:p>
            <a:pPr marL="0" indent="0">
              <a:buNone/>
            </a:pPr>
            <a:r>
              <a:rPr lang="en-US" sz="8000" dirty="0"/>
              <a:t>	3.1.Predict using test dataset</a:t>
            </a:r>
          </a:p>
          <a:p>
            <a:pPr marL="0" indent="0">
              <a:buNone/>
            </a:pPr>
            <a:r>
              <a:rPr lang="en-US" sz="8000" dirty="0"/>
              <a:t>	3.2.Calculate Accuracy</a:t>
            </a:r>
          </a:p>
          <a:p>
            <a:pPr marL="0" indent="0">
              <a:buNone/>
            </a:pPr>
            <a:r>
              <a:rPr lang="en-US" sz="8000" dirty="0"/>
              <a:t>	3.3.Calculate F1-Score</a:t>
            </a:r>
          </a:p>
          <a:p>
            <a:pPr marL="0" indent="0">
              <a:buNone/>
            </a:pPr>
            <a:r>
              <a:rPr lang="en-US" sz="8000" dirty="0"/>
              <a:t>	3.4.Display Confusion Matrix</a:t>
            </a:r>
          </a:p>
          <a:p>
            <a:pPr marL="0" indent="0">
              <a:buNone/>
            </a:pPr>
            <a:r>
              <a:rPr lang="en-US" sz="8000" dirty="0"/>
              <a:t> </a:t>
            </a:r>
          </a:p>
        </p:txBody>
      </p:sp>
    </p:spTree>
    <p:extLst>
      <p:ext uri="{BB962C8B-B14F-4D97-AF65-F5344CB8AC3E}">
        <p14:creationId xmlns:p14="http://schemas.microsoft.com/office/powerpoint/2010/main" val="118761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1A50-2A27-39A1-E45C-2C5F280C14D3}"/>
              </a:ext>
            </a:extLst>
          </p:cNvPr>
          <p:cNvSpPr>
            <a:spLocks noGrp="1"/>
          </p:cNvSpPr>
          <p:nvPr>
            <p:ph type="title"/>
          </p:nvPr>
        </p:nvSpPr>
        <p:spPr>
          <a:xfrm>
            <a:off x="838200" y="236537"/>
            <a:ext cx="10515600" cy="1325563"/>
          </a:xfrm>
        </p:spPr>
        <p:txBody>
          <a:bodyPr/>
          <a:lstStyle/>
          <a:p>
            <a:r>
              <a:rPr lang="en-US" dirty="0"/>
              <a:t>Technical Modules</a:t>
            </a:r>
          </a:p>
        </p:txBody>
      </p:sp>
      <p:sp>
        <p:nvSpPr>
          <p:cNvPr id="3" name="Content Placeholder 2">
            <a:extLst>
              <a:ext uri="{FF2B5EF4-FFF2-40B4-BE49-F238E27FC236}">
                <a16:creationId xmlns:a16="http://schemas.microsoft.com/office/drawing/2014/main" id="{4AB80C4F-E286-4737-212D-0317ACE34DA2}"/>
              </a:ext>
            </a:extLst>
          </p:cNvPr>
          <p:cNvSpPr>
            <a:spLocks noGrp="1"/>
          </p:cNvSpPr>
          <p:nvPr>
            <p:ph idx="1"/>
          </p:nvPr>
        </p:nvSpPr>
        <p:spPr>
          <a:xfrm>
            <a:off x="838200" y="1368424"/>
            <a:ext cx="10515600" cy="5060951"/>
          </a:xfrm>
        </p:spPr>
        <p:txBody>
          <a:bodyPr>
            <a:normAutofit/>
          </a:bodyPr>
          <a:lstStyle/>
          <a:p>
            <a:pPr marL="0" indent="0">
              <a:buNone/>
            </a:pPr>
            <a:r>
              <a:rPr lang="en-US" sz="2000" dirty="0"/>
              <a:t>1.</a:t>
            </a:r>
            <a:r>
              <a:rPr lang="en-US" sz="2000" b="1" dirty="0"/>
              <a:t>User Interface Design</a:t>
            </a:r>
          </a:p>
          <a:p>
            <a:pPr algn="l"/>
            <a:r>
              <a:rPr lang="en-IN" sz="2000" b="1" i="0" dirty="0">
                <a:effectLst/>
              </a:rPr>
              <a:t>Input:</a:t>
            </a:r>
          </a:p>
          <a:p>
            <a:pPr>
              <a:buFont typeface="Wingdings" pitchFamily="2" charset="2"/>
              <a:buChar char="Ø"/>
            </a:pPr>
            <a:r>
              <a:rPr lang="en-IN" sz="2000" b="0" i="0" dirty="0">
                <a:effectLst/>
              </a:rPr>
              <a:t>The user interacts with the system by providing an audio file in standard formats such as MP3 or WAV. This file serves as the input to the music genre classification system.</a:t>
            </a:r>
          </a:p>
          <a:p>
            <a:pPr>
              <a:buFont typeface="Wingdings" pitchFamily="2" charset="2"/>
              <a:buChar char="Ø"/>
            </a:pPr>
            <a:endParaRPr lang="en-IN" sz="2000" b="0" i="0" dirty="0">
              <a:effectLst/>
            </a:endParaRPr>
          </a:p>
          <a:p>
            <a:pPr marL="0" indent="0" algn="l">
              <a:buNone/>
            </a:pPr>
            <a:endParaRPr lang="en-IN" sz="2000" b="0" i="0" dirty="0">
              <a:effectLst/>
            </a:endParaRPr>
          </a:p>
          <a:p>
            <a:pPr marL="0" indent="0">
              <a:buNone/>
            </a:pPr>
            <a:endParaRPr lang="en-US" dirty="0"/>
          </a:p>
        </p:txBody>
      </p:sp>
      <p:sp>
        <p:nvSpPr>
          <p:cNvPr id="7" name="TextBox 6">
            <a:extLst>
              <a:ext uri="{FF2B5EF4-FFF2-40B4-BE49-F238E27FC236}">
                <a16:creationId xmlns:a16="http://schemas.microsoft.com/office/drawing/2014/main" id="{B410CFAB-01A2-8DF0-023C-C6A574379E25}"/>
              </a:ext>
            </a:extLst>
          </p:cNvPr>
          <p:cNvSpPr txBox="1"/>
          <p:nvPr/>
        </p:nvSpPr>
        <p:spPr>
          <a:xfrm>
            <a:off x="4157663" y="6372225"/>
            <a:ext cx="3339825" cy="369332"/>
          </a:xfrm>
          <a:prstGeom prst="rect">
            <a:avLst/>
          </a:prstGeom>
          <a:noFill/>
        </p:spPr>
        <p:txBody>
          <a:bodyPr wrap="none" rtlCol="0">
            <a:spAutoFit/>
          </a:bodyPr>
          <a:lstStyle/>
          <a:p>
            <a:r>
              <a:rPr lang="en-US" dirty="0"/>
              <a:t>Interface for Uploading Audio File</a:t>
            </a:r>
          </a:p>
        </p:txBody>
      </p:sp>
      <p:pic>
        <p:nvPicPr>
          <p:cNvPr id="9" name="Picture 8" descr="A screenshot of a computer&#10;&#10;Description automatically generated">
            <a:extLst>
              <a:ext uri="{FF2B5EF4-FFF2-40B4-BE49-F238E27FC236}">
                <a16:creationId xmlns:a16="http://schemas.microsoft.com/office/drawing/2014/main" id="{E42FE8A2-DE7F-B234-A674-A60F22051473}"/>
              </a:ext>
            </a:extLst>
          </p:cNvPr>
          <p:cNvPicPr>
            <a:picLocks noChangeAspect="1"/>
          </p:cNvPicPr>
          <p:nvPr/>
        </p:nvPicPr>
        <p:blipFill>
          <a:blip r:embed="rId2"/>
          <a:stretch>
            <a:fillRect/>
          </a:stretch>
        </p:blipFill>
        <p:spPr>
          <a:xfrm>
            <a:off x="2674144" y="2896071"/>
            <a:ext cx="6843712" cy="3354761"/>
          </a:xfrm>
          <a:prstGeom prst="rect">
            <a:avLst/>
          </a:prstGeom>
        </p:spPr>
      </p:pic>
    </p:spTree>
    <p:extLst>
      <p:ext uri="{BB962C8B-B14F-4D97-AF65-F5344CB8AC3E}">
        <p14:creationId xmlns:p14="http://schemas.microsoft.com/office/powerpoint/2010/main" val="1477795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60B30-4041-9E68-11AE-0D8F7937B9D6}"/>
              </a:ext>
            </a:extLst>
          </p:cNvPr>
          <p:cNvSpPr>
            <a:spLocks noGrp="1"/>
          </p:cNvSpPr>
          <p:nvPr>
            <p:ph type="title"/>
          </p:nvPr>
        </p:nvSpPr>
        <p:spPr/>
        <p:txBody>
          <a:bodyPr/>
          <a:lstStyle/>
          <a:p>
            <a:r>
              <a:rPr lang="en-US" dirty="0"/>
              <a:t>Technical Modules</a:t>
            </a:r>
          </a:p>
        </p:txBody>
      </p:sp>
      <p:sp>
        <p:nvSpPr>
          <p:cNvPr id="6" name="TextBox 5">
            <a:extLst>
              <a:ext uri="{FF2B5EF4-FFF2-40B4-BE49-F238E27FC236}">
                <a16:creationId xmlns:a16="http://schemas.microsoft.com/office/drawing/2014/main" id="{550045BF-87C8-80EC-706E-E3A311D46D48}"/>
              </a:ext>
            </a:extLst>
          </p:cNvPr>
          <p:cNvSpPr txBox="1"/>
          <p:nvPr/>
        </p:nvSpPr>
        <p:spPr>
          <a:xfrm>
            <a:off x="4787791" y="6123543"/>
            <a:ext cx="1959191" cy="369332"/>
          </a:xfrm>
          <a:prstGeom prst="rect">
            <a:avLst/>
          </a:prstGeom>
          <a:noFill/>
        </p:spPr>
        <p:txBody>
          <a:bodyPr wrap="none" rtlCol="0">
            <a:spAutoFit/>
          </a:bodyPr>
          <a:lstStyle/>
          <a:p>
            <a:r>
              <a:rPr lang="en-US" dirty="0"/>
              <a:t>Selecting audio file</a:t>
            </a:r>
          </a:p>
        </p:txBody>
      </p:sp>
      <p:pic>
        <p:nvPicPr>
          <p:cNvPr id="10" name="Content Placeholder 9" descr="A screenshot of a computer&#10;&#10;Description automatically generated">
            <a:extLst>
              <a:ext uri="{FF2B5EF4-FFF2-40B4-BE49-F238E27FC236}">
                <a16:creationId xmlns:a16="http://schemas.microsoft.com/office/drawing/2014/main" id="{67F045F5-86D8-EA2A-F80D-3C1F1103893D}"/>
              </a:ext>
            </a:extLst>
          </p:cNvPr>
          <p:cNvPicPr>
            <a:picLocks noGrp="1" noChangeAspect="1"/>
          </p:cNvPicPr>
          <p:nvPr>
            <p:ph idx="1"/>
          </p:nvPr>
        </p:nvPicPr>
        <p:blipFill>
          <a:blip r:embed="rId2"/>
          <a:stretch>
            <a:fillRect/>
          </a:stretch>
        </p:blipFill>
        <p:spPr>
          <a:xfrm>
            <a:off x="1553814" y="1690688"/>
            <a:ext cx="9084372" cy="4351338"/>
          </a:xfrm>
        </p:spPr>
      </p:pic>
    </p:spTree>
    <p:extLst>
      <p:ext uri="{BB962C8B-B14F-4D97-AF65-F5344CB8AC3E}">
        <p14:creationId xmlns:p14="http://schemas.microsoft.com/office/powerpoint/2010/main" val="3705830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B9F0-B953-3DAF-B4E2-801441F01C37}"/>
              </a:ext>
            </a:extLst>
          </p:cNvPr>
          <p:cNvSpPr>
            <a:spLocks noGrp="1"/>
          </p:cNvSpPr>
          <p:nvPr>
            <p:ph type="title"/>
          </p:nvPr>
        </p:nvSpPr>
        <p:spPr/>
        <p:txBody>
          <a:bodyPr/>
          <a:lstStyle/>
          <a:p>
            <a:r>
              <a:rPr lang="en-US" dirty="0"/>
              <a:t>Technical Modules</a:t>
            </a:r>
          </a:p>
        </p:txBody>
      </p:sp>
      <p:sp>
        <p:nvSpPr>
          <p:cNvPr id="7" name="Content Placeholder 6">
            <a:extLst>
              <a:ext uri="{FF2B5EF4-FFF2-40B4-BE49-F238E27FC236}">
                <a16:creationId xmlns:a16="http://schemas.microsoft.com/office/drawing/2014/main" id="{5BC8E720-C3BA-D57D-A804-41F0C3C01D4A}"/>
              </a:ext>
            </a:extLst>
          </p:cNvPr>
          <p:cNvSpPr>
            <a:spLocks noGrp="1"/>
          </p:cNvSpPr>
          <p:nvPr>
            <p:ph idx="1"/>
          </p:nvPr>
        </p:nvSpPr>
        <p:spPr/>
        <p:txBody>
          <a:bodyPr>
            <a:normAutofit/>
          </a:bodyPr>
          <a:lstStyle/>
          <a:p>
            <a:pPr algn="l"/>
            <a:r>
              <a:rPr lang="en-IN" sz="2000" b="1" i="0" dirty="0">
                <a:effectLst/>
              </a:rPr>
              <a:t>User Interface Framework:</a:t>
            </a:r>
          </a:p>
          <a:p>
            <a:pPr algn="l">
              <a:buFont typeface="Wingdings" pitchFamily="2" charset="2"/>
              <a:buChar char="Ø"/>
            </a:pPr>
            <a:r>
              <a:rPr lang="en-IN" sz="2000" b="0" i="0" dirty="0">
                <a:effectLst/>
              </a:rPr>
              <a:t>The user interface is developed using </a:t>
            </a:r>
            <a:r>
              <a:rPr lang="en-IN" sz="2000" b="0" i="0" dirty="0" err="1">
                <a:effectLst/>
              </a:rPr>
              <a:t>Streamlit</a:t>
            </a:r>
            <a:r>
              <a:rPr lang="en-IN" sz="2000" b="0" i="0" dirty="0">
                <a:effectLst/>
              </a:rPr>
              <a:t>, a Python library for creating web applications with minimal code. </a:t>
            </a:r>
          </a:p>
          <a:p>
            <a:pPr algn="l">
              <a:buFont typeface="Wingdings" pitchFamily="2" charset="2"/>
              <a:buChar char="Ø"/>
            </a:pPr>
            <a:r>
              <a:rPr lang="en-IN" sz="2000" b="0" i="0" dirty="0" err="1">
                <a:effectLst/>
              </a:rPr>
              <a:t>Streamlit</a:t>
            </a:r>
            <a:r>
              <a:rPr lang="en-IN" sz="2000" b="0" i="0" dirty="0">
                <a:effectLst/>
              </a:rPr>
              <a:t> facilitates a seamless and intuitive experience for users to interact with the system.</a:t>
            </a:r>
          </a:p>
        </p:txBody>
      </p:sp>
    </p:spTree>
    <p:extLst>
      <p:ext uri="{BB962C8B-B14F-4D97-AF65-F5344CB8AC3E}">
        <p14:creationId xmlns:p14="http://schemas.microsoft.com/office/powerpoint/2010/main" val="955366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B201-283D-8FC6-A8A9-3CAAD6941401}"/>
              </a:ext>
            </a:extLst>
          </p:cNvPr>
          <p:cNvSpPr>
            <a:spLocks noGrp="1"/>
          </p:cNvSpPr>
          <p:nvPr>
            <p:ph type="title"/>
          </p:nvPr>
        </p:nvSpPr>
        <p:spPr>
          <a:xfrm>
            <a:off x="838200" y="365126"/>
            <a:ext cx="10515600" cy="920750"/>
          </a:xfrm>
        </p:spPr>
        <p:txBody>
          <a:bodyPr/>
          <a:lstStyle/>
          <a:p>
            <a:r>
              <a:rPr lang="en-US" dirty="0"/>
              <a:t>Technical Modules</a:t>
            </a:r>
          </a:p>
        </p:txBody>
      </p:sp>
      <p:pic>
        <p:nvPicPr>
          <p:cNvPr id="5" name="Content Placeholder 4" descr="A screenshot of a computer program&#10;&#10;Description automatically generated">
            <a:extLst>
              <a:ext uri="{FF2B5EF4-FFF2-40B4-BE49-F238E27FC236}">
                <a16:creationId xmlns:a16="http://schemas.microsoft.com/office/drawing/2014/main" id="{4353FADC-6ECC-0CF5-7FE4-F367076B1A00}"/>
              </a:ext>
            </a:extLst>
          </p:cNvPr>
          <p:cNvPicPr>
            <a:picLocks noGrp="1" noChangeAspect="1"/>
          </p:cNvPicPr>
          <p:nvPr>
            <p:ph idx="1"/>
          </p:nvPr>
        </p:nvPicPr>
        <p:blipFill>
          <a:blip r:embed="rId2"/>
          <a:stretch>
            <a:fillRect/>
          </a:stretch>
        </p:blipFill>
        <p:spPr>
          <a:xfrm>
            <a:off x="1692724" y="1947863"/>
            <a:ext cx="8320776" cy="4351338"/>
          </a:xfrm>
        </p:spPr>
      </p:pic>
      <p:sp>
        <p:nvSpPr>
          <p:cNvPr id="7" name="TextBox 6">
            <a:extLst>
              <a:ext uri="{FF2B5EF4-FFF2-40B4-BE49-F238E27FC236}">
                <a16:creationId xmlns:a16="http://schemas.microsoft.com/office/drawing/2014/main" id="{42A76710-55F4-0806-DC9D-984397D7B2C4}"/>
              </a:ext>
            </a:extLst>
          </p:cNvPr>
          <p:cNvSpPr txBox="1"/>
          <p:nvPr/>
        </p:nvSpPr>
        <p:spPr>
          <a:xfrm>
            <a:off x="4682471" y="1432203"/>
            <a:ext cx="2341282" cy="369332"/>
          </a:xfrm>
          <a:prstGeom prst="rect">
            <a:avLst/>
          </a:prstGeom>
          <a:noFill/>
        </p:spPr>
        <p:txBody>
          <a:bodyPr wrap="none" rtlCol="0">
            <a:spAutoFit/>
          </a:bodyPr>
          <a:lstStyle/>
          <a:p>
            <a:r>
              <a:rPr lang="en-US" dirty="0" err="1"/>
              <a:t>Streamlit</a:t>
            </a:r>
            <a:r>
              <a:rPr lang="en-US" dirty="0"/>
              <a:t> Code Snippet</a:t>
            </a:r>
          </a:p>
        </p:txBody>
      </p:sp>
    </p:spTree>
    <p:extLst>
      <p:ext uri="{BB962C8B-B14F-4D97-AF65-F5344CB8AC3E}">
        <p14:creationId xmlns:p14="http://schemas.microsoft.com/office/powerpoint/2010/main" val="1168770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F69E8-A5FB-83C2-C788-640EB0443054}"/>
              </a:ext>
            </a:extLst>
          </p:cNvPr>
          <p:cNvSpPr>
            <a:spLocks noGrp="1"/>
          </p:cNvSpPr>
          <p:nvPr>
            <p:ph type="title"/>
          </p:nvPr>
        </p:nvSpPr>
        <p:spPr>
          <a:xfrm>
            <a:off x="838200" y="365125"/>
            <a:ext cx="10515600" cy="849313"/>
          </a:xfrm>
        </p:spPr>
        <p:txBody>
          <a:bodyPr/>
          <a:lstStyle/>
          <a:p>
            <a:r>
              <a:rPr lang="en-US" dirty="0"/>
              <a:t>Technical Modules</a:t>
            </a:r>
          </a:p>
        </p:txBody>
      </p:sp>
      <p:pic>
        <p:nvPicPr>
          <p:cNvPr id="5" name="Content Placeholder 4" descr="A screenshot of a computer program&#10;&#10;Description automatically generated">
            <a:extLst>
              <a:ext uri="{FF2B5EF4-FFF2-40B4-BE49-F238E27FC236}">
                <a16:creationId xmlns:a16="http://schemas.microsoft.com/office/drawing/2014/main" id="{C2BB007F-049D-5F2A-9DD0-5DA61E092C37}"/>
              </a:ext>
            </a:extLst>
          </p:cNvPr>
          <p:cNvPicPr>
            <a:picLocks noGrp="1" noChangeAspect="1"/>
          </p:cNvPicPr>
          <p:nvPr>
            <p:ph idx="1"/>
          </p:nvPr>
        </p:nvPicPr>
        <p:blipFill>
          <a:blip r:embed="rId2"/>
          <a:stretch>
            <a:fillRect/>
          </a:stretch>
        </p:blipFill>
        <p:spPr>
          <a:xfrm>
            <a:off x="2245318" y="1860769"/>
            <a:ext cx="7301311" cy="4351338"/>
          </a:xfrm>
        </p:spPr>
      </p:pic>
      <p:sp>
        <p:nvSpPr>
          <p:cNvPr id="6" name="TextBox 5">
            <a:extLst>
              <a:ext uri="{FF2B5EF4-FFF2-40B4-BE49-F238E27FC236}">
                <a16:creationId xmlns:a16="http://schemas.microsoft.com/office/drawing/2014/main" id="{7ABBDAEB-517F-90A6-4BA5-F5EDA9951074}"/>
              </a:ext>
            </a:extLst>
          </p:cNvPr>
          <p:cNvSpPr txBox="1"/>
          <p:nvPr/>
        </p:nvSpPr>
        <p:spPr>
          <a:xfrm>
            <a:off x="4725332" y="1214438"/>
            <a:ext cx="2341282" cy="646331"/>
          </a:xfrm>
          <a:prstGeom prst="rect">
            <a:avLst/>
          </a:prstGeom>
          <a:noFill/>
        </p:spPr>
        <p:txBody>
          <a:bodyPr wrap="square" rtlCol="0">
            <a:spAutoFit/>
          </a:bodyPr>
          <a:lstStyle/>
          <a:p>
            <a:r>
              <a:rPr lang="en-US" dirty="0" err="1"/>
              <a:t>Streamlit</a:t>
            </a:r>
            <a:r>
              <a:rPr lang="en-US" dirty="0"/>
              <a:t> Code Snippet</a:t>
            </a:r>
          </a:p>
          <a:p>
            <a:endParaRPr lang="en-US" dirty="0"/>
          </a:p>
        </p:txBody>
      </p:sp>
    </p:spTree>
    <p:extLst>
      <p:ext uri="{BB962C8B-B14F-4D97-AF65-F5344CB8AC3E}">
        <p14:creationId xmlns:p14="http://schemas.microsoft.com/office/powerpoint/2010/main" val="376874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5583-2D93-F819-CFF6-AB33CBE8C9D8}"/>
              </a:ext>
            </a:extLst>
          </p:cNvPr>
          <p:cNvSpPr>
            <a:spLocks noGrp="1"/>
          </p:cNvSpPr>
          <p:nvPr>
            <p:ph type="title"/>
          </p:nvPr>
        </p:nvSpPr>
        <p:spPr/>
        <p:txBody>
          <a:bodyPr/>
          <a:lstStyle/>
          <a:p>
            <a:r>
              <a:rPr lang="en-US" dirty="0"/>
              <a:t>Technical Modules</a:t>
            </a:r>
          </a:p>
        </p:txBody>
      </p:sp>
      <p:pic>
        <p:nvPicPr>
          <p:cNvPr id="5" name="Content Placeholder 4" descr="A screenshot of a computer screen&#10;&#10;Description automatically generated">
            <a:extLst>
              <a:ext uri="{FF2B5EF4-FFF2-40B4-BE49-F238E27FC236}">
                <a16:creationId xmlns:a16="http://schemas.microsoft.com/office/drawing/2014/main" id="{9D38699F-3B28-126D-849A-B8FC9EA907C8}"/>
              </a:ext>
            </a:extLst>
          </p:cNvPr>
          <p:cNvPicPr>
            <a:picLocks noGrp="1" noChangeAspect="1"/>
          </p:cNvPicPr>
          <p:nvPr>
            <p:ph idx="1"/>
          </p:nvPr>
        </p:nvPicPr>
        <p:blipFill>
          <a:blip r:embed="rId2"/>
          <a:stretch>
            <a:fillRect/>
          </a:stretch>
        </p:blipFill>
        <p:spPr>
          <a:xfrm>
            <a:off x="1400175" y="1825625"/>
            <a:ext cx="9358313" cy="4375150"/>
          </a:xfrm>
        </p:spPr>
      </p:pic>
      <p:sp>
        <p:nvSpPr>
          <p:cNvPr id="6" name="TextBox 5">
            <a:extLst>
              <a:ext uri="{FF2B5EF4-FFF2-40B4-BE49-F238E27FC236}">
                <a16:creationId xmlns:a16="http://schemas.microsoft.com/office/drawing/2014/main" id="{9ACF8C78-6DCD-C331-40E5-5A40E6D01C94}"/>
              </a:ext>
            </a:extLst>
          </p:cNvPr>
          <p:cNvSpPr txBox="1"/>
          <p:nvPr/>
        </p:nvSpPr>
        <p:spPr>
          <a:xfrm>
            <a:off x="4908690" y="1367522"/>
            <a:ext cx="2341282" cy="646331"/>
          </a:xfrm>
          <a:prstGeom prst="rect">
            <a:avLst/>
          </a:prstGeom>
          <a:noFill/>
        </p:spPr>
        <p:txBody>
          <a:bodyPr wrap="none" rtlCol="0">
            <a:spAutoFit/>
          </a:bodyPr>
          <a:lstStyle/>
          <a:p>
            <a:r>
              <a:rPr lang="en-US" dirty="0" err="1"/>
              <a:t>Streamlit</a:t>
            </a:r>
            <a:r>
              <a:rPr lang="en-US" dirty="0"/>
              <a:t> Code Snippet</a:t>
            </a:r>
          </a:p>
          <a:p>
            <a:endParaRPr lang="en-US" dirty="0"/>
          </a:p>
        </p:txBody>
      </p:sp>
    </p:spTree>
    <p:extLst>
      <p:ext uri="{BB962C8B-B14F-4D97-AF65-F5344CB8AC3E}">
        <p14:creationId xmlns:p14="http://schemas.microsoft.com/office/powerpoint/2010/main" val="396786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6B67-77B4-3D64-8421-2C9BBF562C3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4BF9644-0A6E-46BF-38B9-464EF0E59C6B}"/>
              </a:ext>
            </a:extLst>
          </p:cNvPr>
          <p:cNvSpPr>
            <a:spLocks noGrp="1"/>
          </p:cNvSpPr>
          <p:nvPr>
            <p:ph idx="1"/>
          </p:nvPr>
        </p:nvSpPr>
        <p:spPr/>
        <p:txBody>
          <a:bodyPr>
            <a:noAutofit/>
          </a:bodyPr>
          <a:lstStyle/>
          <a:p>
            <a:r>
              <a:rPr lang="en-IN" sz="2000" dirty="0"/>
              <a:t>S</a:t>
            </a:r>
            <a:r>
              <a:rPr lang="en-IN" sz="2000" b="0" i="0" dirty="0">
                <a:effectLst/>
              </a:rPr>
              <a:t>ince the inception of music streaming services, we have had the luxury to browse and choose from a variety of music – with relevant suggestions following every song listened to. </a:t>
            </a:r>
          </a:p>
          <a:p>
            <a:r>
              <a:rPr lang="en-IN" sz="2000" b="0" i="0" dirty="0">
                <a:effectLst/>
              </a:rPr>
              <a:t>Today, services such as Spotify and YouTube quickly create playlists and suggest the next song based on our listening patterns. These patterns are influenced by the tone, mood, or genre of songs we listen to. Several variables influence the decision, but most have to do with how the song “sounds.” </a:t>
            </a:r>
          </a:p>
          <a:p>
            <a:r>
              <a:rPr lang="en-IN" sz="2000" b="0" i="0" dirty="0">
                <a:effectLst/>
              </a:rPr>
              <a:t>For example, a pop song might feel faster and “funkier” than, say, a romantic song; based on specific parameters that define these features, music streaming services cluster similar sounding or feeling songs into the same genre. </a:t>
            </a:r>
          </a:p>
          <a:p>
            <a:r>
              <a:rPr lang="en-IN" sz="2000" b="0" i="0" dirty="0">
                <a:effectLst/>
              </a:rPr>
              <a:t>Thus, classifying music based on genres can help suggest the next songs to a listener, curate playlists of new recommendations, or filter undesirable content.</a:t>
            </a:r>
            <a:endParaRPr lang="en-US" sz="2000" dirty="0"/>
          </a:p>
        </p:txBody>
      </p:sp>
    </p:spTree>
    <p:extLst>
      <p:ext uri="{BB962C8B-B14F-4D97-AF65-F5344CB8AC3E}">
        <p14:creationId xmlns:p14="http://schemas.microsoft.com/office/powerpoint/2010/main" val="2552723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07AEF-44E9-0A65-FD3F-DDE05BCECAB8}"/>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8640D480-7C0F-8E65-F3E9-0F9D3963B8CF}"/>
              </a:ext>
            </a:extLst>
          </p:cNvPr>
          <p:cNvSpPr>
            <a:spLocks noGrp="1"/>
          </p:cNvSpPr>
          <p:nvPr>
            <p:ph idx="1"/>
          </p:nvPr>
        </p:nvSpPr>
        <p:spPr/>
        <p:txBody>
          <a:bodyPr>
            <a:normAutofit fontScale="92500" lnSpcReduction="10000"/>
          </a:bodyPr>
          <a:lstStyle/>
          <a:p>
            <a:pPr algn="l"/>
            <a:r>
              <a:rPr lang="en-IN" sz="2000" b="1" i="0" dirty="0">
                <a:effectLst/>
              </a:rPr>
              <a:t>Input Interface:</a:t>
            </a:r>
          </a:p>
          <a:p>
            <a:pPr algn="l">
              <a:buFont typeface="Wingdings" pitchFamily="2" charset="2"/>
              <a:buChar char="Ø"/>
            </a:pPr>
            <a:r>
              <a:rPr lang="en-IN" sz="2000" b="0" i="0" dirty="0">
                <a:effectLst/>
              </a:rPr>
              <a:t>A dedicated section of the user interface allows users to upload their audio file effortlessly. </a:t>
            </a:r>
          </a:p>
          <a:p>
            <a:pPr algn="l">
              <a:buFont typeface="Wingdings" pitchFamily="2" charset="2"/>
              <a:buChar char="Ø"/>
            </a:pPr>
            <a:r>
              <a:rPr lang="en-IN" sz="2000" b="0" i="0" dirty="0">
                <a:effectLst/>
              </a:rPr>
              <a:t>The file upload widget ensures a straightforward input process, enabling users to submit their music files for genre classification</a:t>
            </a:r>
            <a:endParaRPr lang="en-IN" sz="2000" b="1" i="0" dirty="0">
              <a:effectLst/>
            </a:endParaRPr>
          </a:p>
          <a:p>
            <a:pPr algn="l"/>
            <a:r>
              <a:rPr lang="en-IN" sz="2000" b="1" i="0" dirty="0">
                <a:effectLst/>
              </a:rPr>
              <a:t>Processing Feedback:</a:t>
            </a:r>
          </a:p>
          <a:p>
            <a:pPr algn="l">
              <a:buFont typeface="Wingdings" pitchFamily="2" charset="2"/>
              <a:buChar char="Ø"/>
            </a:pPr>
            <a:r>
              <a:rPr lang="en-IN" sz="2000" b="0" i="0" dirty="0">
                <a:effectLst/>
              </a:rPr>
              <a:t>To enhance user experience, the system provides clear and concise feedback during the processing stage. Users are informed about the ongoing analysis, ensuring transparency and responsiveness. </a:t>
            </a:r>
          </a:p>
          <a:p>
            <a:pPr algn="l">
              <a:buFont typeface="Wingdings" pitchFamily="2" charset="2"/>
              <a:buChar char="Ø"/>
            </a:pPr>
            <a:r>
              <a:rPr lang="en-IN" sz="2000" b="0" i="0" dirty="0">
                <a:effectLst/>
              </a:rPr>
              <a:t>This feedback may include a loading indicator or a status message.</a:t>
            </a:r>
          </a:p>
          <a:p>
            <a:pPr algn="l"/>
            <a:r>
              <a:rPr lang="en-IN" sz="2000" b="1" i="0" dirty="0">
                <a:effectLst/>
              </a:rPr>
              <a:t>Algorithm Integration:</a:t>
            </a:r>
          </a:p>
          <a:p>
            <a:pPr algn="l">
              <a:buFont typeface="Wingdings" pitchFamily="2" charset="2"/>
              <a:buChar char="Ø"/>
            </a:pPr>
            <a:r>
              <a:rPr lang="en-IN" sz="2000" b="0" i="0" dirty="0">
                <a:effectLst/>
              </a:rPr>
              <a:t>Behind the scenes, the input audio file undergoes pre-processing steps and is fed into the trained machine learning model (CNN)</a:t>
            </a:r>
          </a:p>
          <a:p>
            <a:pPr algn="l">
              <a:buFont typeface="Wingdings" pitchFamily="2" charset="2"/>
              <a:buChar char="Ø"/>
            </a:pPr>
            <a:r>
              <a:rPr lang="en-IN" sz="2000" b="0" i="0" dirty="0">
                <a:effectLst/>
              </a:rPr>
              <a:t>The integration is seamless, and users are shielded from the complexities of the underlying classification algorithm.</a:t>
            </a:r>
          </a:p>
          <a:p>
            <a:endParaRPr lang="en-US" dirty="0"/>
          </a:p>
        </p:txBody>
      </p:sp>
    </p:spTree>
    <p:extLst>
      <p:ext uri="{BB962C8B-B14F-4D97-AF65-F5344CB8AC3E}">
        <p14:creationId xmlns:p14="http://schemas.microsoft.com/office/powerpoint/2010/main" val="3470986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9201-0888-61AE-752F-E372D9AFBBE5}"/>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C9BB5BE9-7131-D198-B243-0C47A329FF6B}"/>
              </a:ext>
            </a:extLst>
          </p:cNvPr>
          <p:cNvSpPr>
            <a:spLocks noGrp="1"/>
          </p:cNvSpPr>
          <p:nvPr>
            <p:ph idx="1"/>
          </p:nvPr>
        </p:nvSpPr>
        <p:spPr/>
        <p:txBody>
          <a:bodyPr>
            <a:normAutofit/>
          </a:bodyPr>
          <a:lstStyle/>
          <a:p>
            <a:pPr algn="l"/>
            <a:r>
              <a:rPr lang="en-IN" sz="2000" b="1" i="0" dirty="0">
                <a:effectLst/>
              </a:rPr>
              <a:t>Output Display:</a:t>
            </a:r>
          </a:p>
          <a:p>
            <a:pPr algn="l">
              <a:buFont typeface="Wingdings" pitchFamily="2" charset="2"/>
              <a:buChar char="Ø"/>
            </a:pPr>
            <a:r>
              <a:rPr lang="en-IN" sz="2000" b="0" i="0" dirty="0">
                <a:effectLst/>
              </a:rPr>
              <a:t>Upon completion of the analysis, the system presents the results through a graphical representation on the user interface. </a:t>
            </a:r>
          </a:p>
          <a:p>
            <a:pPr algn="l">
              <a:buFont typeface="Wingdings" pitchFamily="2" charset="2"/>
              <a:buChar char="Ø"/>
            </a:pPr>
            <a:r>
              <a:rPr lang="en-IN" sz="2000" b="0" i="0" dirty="0">
                <a:effectLst/>
              </a:rPr>
              <a:t>A visually appealing graph, such as a bar chart, is generated to depict the probability distribution of the input song across ten music genres.</a:t>
            </a:r>
          </a:p>
          <a:p>
            <a:pPr algn="l"/>
            <a:r>
              <a:rPr lang="en-IN" sz="2000" b="1" i="0" dirty="0">
                <a:effectLst/>
              </a:rPr>
              <a:t>Interpretation:</a:t>
            </a:r>
          </a:p>
          <a:p>
            <a:pPr algn="l">
              <a:buFont typeface="Wingdings" pitchFamily="2" charset="2"/>
              <a:buChar char="Ø"/>
            </a:pPr>
            <a:r>
              <a:rPr lang="en-IN" sz="2000" b="0" i="0" dirty="0">
                <a:effectLst/>
              </a:rPr>
              <a:t>The displayed graph allows users to interpret the model's predictions easily. Each genre is labelled on the x-axis, and the corresponding probabilities are indicated on the y-axis.</a:t>
            </a:r>
          </a:p>
          <a:p>
            <a:pPr algn="l">
              <a:buFont typeface="Wingdings" pitchFamily="2" charset="2"/>
              <a:buChar char="Ø"/>
            </a:pPr>
            <a:r>
              <a:rPr lang="en-IN" sz="2000" b="0" i="0" dirty="0">
                <a:effectLst/>
              </a:rPr>
              <a:t> This design choice ensures a user-friendly presentation of results.</a:t>
            </a:r>
          </a:p>
          <a:p>
            <a:pPr marL="0" indent="0">
              <a:buNone/>
            </a:pPr>
            <a:endParaRPr lang="en-US" dirty="0"/>
          </a:p>
        </p:txBody>
      </p:sp>
    </p:spTree>
    <p:extLst>
      <p:ext uri="{BB962C8B-B14F-4D97-AF65-F5344CB8AC3E}">
        <p14:creationId xmlns:p14="http://schemas.microsoft.com/office/powerpoint/2010/main" val="3216548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F605-09C0-1105-417E-7DCC83B8CAD3}"/>
              </a:ext>
            </a:extLst>
          </p:cNvPr>
          <p:cNvSpPr>
            <a:spLocks noGrp="1"/>
          </p:cNvSpPr>
          <p:nvPr>
            <p:ph type="title"/>
          </p:nvPr>
        </p:nvSpPr>
        <p:spPr/>
        <p:txBody>
          <a:bodyPr/>
          <a:lstStyle/>
          <a:p>
            <a:r>
              <a:rPr lang="en-US" dirty="0"/>
              <a:t>Technical Modules</a:t>
            </a:r>
          </a:p>
        </p:txBody>
      </p:sp>
      <p:sp>
        <p:nvSpPr>
          <p:cNvPr id="6" name="TextBox 5">
            <a:extLst>
              <a:ext uri="{FF2B5EF4-FFF2-40B4-BE49-F238E27FC236}">
                <a16:creationId xmlns:a16="http://schemas.microsoft.com/office/drawing/2014/main" id="{1478A29C-883E-88BE-5602-720264DB68C1}"/>
              </a:ext>
            </a:extLst>
          </p:cNvPr>
          <p:cNvSpPr txBox="1"/>
          <p:nvPr/>
        </p:nvSpPr>
        <p:spPr>
          <a:xfrm>
            <a:off x="4926280" y="6123543"/>
            <a:ext cx="1710789" cy="369332"/>
          </a:xfrm>
          <a:prstGeom prst="rect">
            <a:avLst/>
          </a:prstGeom>
          <a:noFill/>
        </p:spPr>
        <p:txBody>
          <a:bodyPr wrap="none" rtlCol="0">
            <a:spAutoFit/>
          </a:bodyPr>
          <a:lstStyle/>
          <a:p>
            <a:r>
              <a:rPr lang="en-US" dirty="0"/>
              <a:t>Predicted Result</a:t>
            </a:r>
          </a:p>
        </p:txBody>
      </p:sp>
      <p:pic>
        <p:nvPicPr>
          <p:cNvPr id="10" name="Content Placeholder 9" descr="A screenshot of a music genre classification&#10;&#10;Description automatically generated">
            <a:extLst>
              <a:ext uri="{FF2B5EF4-FFF2-40B4-BE49-F238E27FC236}">
                <a16:creationId xmlns:a16="http://schemas.microsoft.com/office/drawing/2014/main" id="{DD068CC2-708A-E9CC-DDA2-6FF7D1FC2A2A}"/>
              </a:ext>
            </a:extLst>
          </p:cNvPr>
          <p:cNvPicPr>
            <a:picLocks noGrp="1" noChangeAspect="1"/>
          </p:cNvPicPr>
          <p:nvPr>
            <p:ph idx="1"/>
          </p:nvPr>
        </p:nvPicPr>
        <p:blipFill>
          <a:blip r:embed="rId2"/>
          <a:stretch>
            <a:fillRect/>
          </a:stretch>
        </p:blipFill>
        <p:spPr>
          <a:xfrm>
            <a:off x="1444750" y="1731446"/>
            <a:ext cx="8902450" cy="4351338"/>
          </a:xfrm>
        </p:spPr>
      </p:pic>
    </p:spTree>
    <p:extLst>
      <p:ext uri="{BB962C8B-B14F-4D97-AF65-F5344CB8AC3E}">
        <p14:creationId xmlns:p14="http://schemas.microsoft.com/office/powerpoint/2010/main" val="3391503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0F398-3047-2E11-D530-78367D54A73D}"/>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CE282BF2-9124-E069-C326-EA9E88BBC9F6}"/>
              </a:ext>
            </a:extLst>
          </p:cNvPr>
          <p:cNvSpPr>
            <a:spLocks noGrp="1"/>
          </p:cNvSpPr>
          <p:nvPr>
            <p:ph idx="1"/>
          </p:nvPr>
        </p:nvSpPr>
        <p:spPr>
          <a:xfrm>
            <a:off x="838200" y="1589087"/>
            <a:ext cx="10515600" cy="4903788"/>
          </a:xfrm>
        </p:spPr>
        <p:txBody>
          <a:bodyPr>
            <a:normAutofit fontScale="70000" lnSpcReduction="20000"/>
          </a:bodyPr>
          <a:lstStyle/>
          <a:p>
            <a:pPr marL="0" indent="0">
              <a:buNone/>
            </a:pPr>
            <a:r>
              <a:rPr lang="en-US" dirty="0"/>
              <a:t>2.</a:t>
            </a:r>
            <a:r>
              <a:rPr lang="en-US" b="1" dirty="0"/>
              <a:t>Training </a:t>
            </a:r>
          </a:p>
          <a:p>
            <a:r>
              <a:rPr lang="en-US" b="1" dirty="0"/>
              <a:t>Input- Dataset</a:t>
            </a:r>
          </a:p>
          <a:p>
            <a:pPr marL="0" indent="0">
              <a:buNone/>
            </a:pPr>
            <a:r>
              <a:rPr lang="en-US" b="1" dirty="0"/>
              <a:t>Dataset Description</a:t>
            </a:r>
          </a:p>
          <a:p>
            <a:pPr algn="l">
              <a:lnSpc>
                <a:spcPct val="100000"/>
              </a:lnSpc>
              <a:buFont typeface="Wingdings" pitchFamily="2" charset="2"/>
              <a:buChar char="Ø"/>
            </a:pPr>
            <a:r>
              <a:rPr lang="en-IN" sz="2800" dirty="0"/>
              <a:t>T</a:t>
            </a:r>
            <a:r>
              <a:rPr lang="en-IN" sz="2800" b="0" i="0" dirty="0">
                <a:effectLst/>
              </a:rPr>
              <a:t>he dataset that is used in the project </a:t>
            </a:r>
            <a:r>
              <a:rPr lang="en-IN" sz="2800" dirty="0"/>
              <a:t>i</a:t>
            </a:r>
            <a:r>
              <a:rPr lang="en-IN" sz="2800" b="0" i="0" dirty="0">
                <a:effectLst/>
              </a:rPr>
              <a:t>s the </a:t>
            </a:r>
            <a:r>
              <a:rPr lang="en-IN" sz="2800" dirty="0"/>
              <a:t>GTZAN</a:t>
            </a:r>
            <a:r>
              <a:rPr lang="en-IN" sz="2800" b="0" i="0" u="none" strike="noStrike" dirty="0">
                <a:effectLst/>
                <a:hlinkClick r:id="rId2">
                  <a:extLst>
                    <a:ext uri="{A12FA001-AC4F-418D-AE19-62706E023703}">
                      <ahyp:hlinkClr xmlns:ahyp="http://schemas.microsoft.com/office/drawing/2018/hyperlinkcolor" val="tx"/>
                    </a:ext>
                  </a:extLst>
                </a:hlinkClick>
              </a:rPr>
              <a:t> </a:t>
            </a:r>
            <a:r>
              <a:rPr lang="en-IN" sz="2800" b="0" i="0" dirty="0">
                <a:effectLst/>
              </a:rPr>
              <a:t>Genre Classification dataset which consists of 1,000 audio tracks, each 30 seconds long with their corresponding genre labels. It contains 10 genres, each represented by 100 tracks.</a:t>
            </a:r>
          </a:p>
          <a:p>
            <a:pPr algn="l">
              <a:lnSpc>
                <a:spcPct val="100000"/>
              </a:lnSpc>
              <a:buFont typeface="Wingdings" pitchFamily="2" charset="2"/>
              <a:buChar char="Ø"/>
            </a:pPr>
            <a:r>
              <a:rPr lang="en-IN" sz="2800" b="0" i="0" dirty="0">
                <a:effectLst/>
              </a:rPr>
              <a:t>The 10 genres are as follows: Blues</a:t>
            </a:r>
            <a:r>
              <a:rPr lang="en-IN" sz="2800" dirty="0"/>
              <a:t>, C</a:t>
            </a:r>
            <a:r>
              <a:rPr lang="en-IN" sz="2800" b="0" i="0" dirty="0">
                <a:effectLst/>
              </a:rPr>
              <a:t>lassical, Country, Disco</a:t>
            </a:r>
            <a:r>
              <a:rPr lang="en-IN" sz="2800" dirty="0"/>
              <a:t>, </a:t>
            </a:r>
            <a:r>
              <a:rPr lang="en-IN" sz="2800" b="0" i="0" dirty="0">
                <a:effectLst/>
              </a:rPr>
              <a:t>Hip-hop</a:t>
            </a:r>
            <a:r>
              <a:rPr lang="en-IN" sz="2800" dirty="0"/>
              <a:t>, </a:t>
            </a:r>
            <a:r>
              <a:rPr lang="en-IN" sz="2800" b="0" i="0" dirty="0">
                <a:effectLst/>
              </a:rPr>
              <a:t>Jazz, Metal</a:t>
            </a:r>
            <a:r>
              <a:rPr lang="en-IN" sz="2800" dirty="0"/>
              <a:t>, </a:t>
            </a:r>
            <a:r>
              <a:rPr lang="en-IN" sz="2800" b="0" i="0" dirty="0">
                <a:effectLst/>
              </a:rPr>
              <a:t>Pop, Reggae</a:t>
            </a:r>
            <a:r>
              <a:rPr lang="en-IN" sz="2800" dirty="0"/>
              <a:t> and </a:t>
            </a:r>
            <a:r>
              <a:rPr lang="en-IN" sz="2800" b="0" i="0" dirty="0">
                <a:effectLst/>
              </a:rPr>
              <a:t>Rock</a:t>
            </a:r>
          </a:p>
          <a:p>
            <a:pPr algn="l">
              <a:lnSpc>
                <a:spcPct val="100000"/>
              </a:lnSpc>
              <a:buFont typeface="Wingdings" pitchFamily="2" charset="2"/>
              <a:buChar char="Ø"/>
            </a:pPr>
            <a:r>
              <a:rPr lang="en-IN" sz="2800" b="0" i="0" dirty="0">
                <a:effectLst/>
              </a:rPr>
              <a:t>The dataset has the following folders:</a:t>
            </a:r>
          </a:p>
          <a:p>
            <a:pPr algn="l">
              <a:lnSpc>
                <a:spcPct val="100000"/>
              </a:lnSpc>
              <a:buFont typeface="Wingdings" pitchFamily="2" charset="2"/>
              <a:buChar char="Ø"/>
            </a:pPr>
            <a:r>
              <a:rPr lang="en-IN" sz="2800" b="1" i="0" dirty="0">
                <a:effectLst/>
              </a:rPr>
              <a:t>Genres original —</a:t>
            </a:r>
            <a:r>
              <a:rPr lang="en-IN" sz="2800" b="0" i="0" dirty="0">
                <a:effectLst/>
              </a:rPr>
              <a:t> A collection of 10 genres with 100 audio files each, all having a length of 30 seconds (the famous GTZAN dataset, the MNIST of sounds)</a:t>
            </a:r>
          </a:p>
          <a:p>
            <a:pPr algn="l">
              <a:lnSpc>
                <a:spcPct val="100000"/>
              </a:lnSpc>
              <a:buFont typeface="Wingdings" pitchFamily="2" charset="2"/>
              <a:buChar char="Ø"/>
            </a:pPr>
            <a:r>
              <a:rPr lang="en-IN" sz="2800" b="1" i="0" dirty="0">
                <a:effectLst/>
              </a:rPr>
              <a:t>Images original —</a:t>
            </a:r>
            <a:r>
              <a:rPr lang="en-IN" sz="2800" b="0" i="0" dirty="0">
                <a:effectLst/>
              </a:rPr>
              <a:t> A visual representation(Mel Spectrogram) for each audio file.</a:t>
            </a:r>
          </a:p>
          <a:p>
            <a:pPr algn="l">
              <a:lnSpc>
                <a:spcPct val="100000"/>
              </a:lnSpc>
              <a:buFont typeface="Wingdings" pitchFamily="2" charset="2"/>
              <a:buChar char="Ø"/>
            </a:pPr>
            <a:r>
              <a:rPr lang="en-IN" sz="2800" b="1" i="0" dirty="0">
                <a:effectLst/>
              </a:rPr>
              <a:t>2 CSV files —</a:t>
            </a:r>
            <a:r>
              <a:rPr lang="en-IN" sz="2800" b="0" i="0" dirty="0">
                <a:effectLst/>
              </a:rPr>
              <a:t> Containing features of the audio files. One file has for each song (30 seconds long) a mean and variance computed over multiple features that can be extracted from an audio file. The other file has the same structure, but the songs are split before into 3 seconds audio files.</a:t>
            </a:r>
          </a:p>
          <a:p>
            <a:endParaRPr lang="en-US" dirty="0"/>
          </a:p>
        </p:txBody>
      </p:sp>
    </p:spTree>
    <p:extLst>
      <p:ext uri="{BB962C8B-B14F-4D97-AF65-F5344CB8AC3E}">
        <p14:creationId xmlns:p14="http://schemas.microsoft.com/office/powerpoint/2010/main" val="844302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5A52-840B-0F52-CAE0-201596E6A563}"/>
              </a:ext>
            </a:extLst>
          </p:cNvPr>
          <p:cNvSpPr>
            <a:spLocks noGrp="1"/>
          </p:cNvSpPr>
          <p:nvPr>
            <p:ph type="title"/>
          </p:nvPr>
        </p:nvSpPr>
        <p:spPr/>
        <p:txBody>
          <a:bodyPr/>
          <a:lstStyle/>
          <a:p>
            <a:r>
              <a:rPr lang="en-US" dirty="0"/>
              <a:t>Technical Algorithms</a:t>
            </a:r>
          </a:p>
        </p:txBody>
      </p:sp>
      <p:sp>
        <p:nvSpPr>
          <p:cNvPr id="3" name="Content Placeholder 2">
            <a:extLst>
              <a:ext uri="{FF2B5EF4-FFF2-40B4-BE49-F238E27FC236}">
                <a16:creationId xmlns:a16="http://schemas.microsoft.com/office/drawing/2014/main" id="{48804E25-E8A7-82E0-F130-007300CCA9A4}"/>
              </a:ext>
            </a:extLst>
          </p:cNvPr>
          <p:cNvSpPr>
            <a:spLocks noGrp="1"/>
          </p:cNvSpPr>
          <p:nvPr>
            <p:ph idx="1"/>
          </p:nvPr>
        </p:nvSpPr>
        <p:spPr/>
        <p:txBody>
          <a:bodyPr>
            <a:normAutofit fontScale="70000" lnSpcReduction="20000"/>
          </a:bodyPr>
          <a:lstStyle/>
          <a:p>
            <a:r>
              <a:rPr lang="en-US" b="1" dirty="0"/>
              <a:t>Model 1- Convolutional Neural Network</a:t>
            </a:r>
            <a:r>
              <a:rPr lang="en-US" dirty="0"/>
              <a:t>s </a:t>
            </a:r>
          </a:p>
          <a:p>
            <a:pPr marL="0" indent="0">
              <a:buNone/>
            </a:pPr>
            <a:r>
              <a:rPr lang="en-US" b="1" dirty="0"/>
              <a:t>Algorithm:</a:t>
            </a:r>
          </a:p>
          <a:p>
            <a:pPr>
              <a:lnSpc>
                <a:spcPct val="120000"/>
              </a:lnSpc>
              <a:buFont typeface="Wingdings" pitchFamily="2" charset="2"/>
              <a:buChar char="Ø"/>
            </a:pPr>
            <a:r>
              <a:rPr lang="en-US" sz="2800" dirty="0"/>
              <a:t> One of the proposed algorithms for this project is based on Convolutional Neural Networks (CNNs) and utilizes Mel-Frequency Cepstral Coefficients (MFCCs) as a feature representation. This combination is a powerful approach for music genre classification. In this context, MFCCs are employed as a feature extraction technique for audio data. Here's how CNNs and MFCCs work together:</a:t>
            </a:r>
          </a:p>
          <a:p>
            <a:pPr>
              <a:lnSpc>
                <a:spcPct val="120000"/>
              </a:lnSpc>
              <a:buFont typeface="Wingdings" pitchFamily="2" charset="2"/>
              <a:buChar char="Ø"/>
            </a:pPr>
            <a:r>
              <a:rPr lang="en-US" sz="2800" b="1" dirty="0"/>
              <a:t>Feature Extraction with MFCCs</a:t>
            </a:r>
            <a:r>
              <a:rPr lang="en-US" sz="2800" dirty="0"/>
              <a:t> : Raw audio data is initially processed to compute MFCCs. MFCCs capture essential characteristics of the audio, including timbre, spectral content, and rhythm, which are crucial for distinguishing music genres.</a:t>
            </a:r>
          </a:p>
          <a:p>
            <a:pPr>
              <a:lnSpc>
                <a:spcPct val="120000"/>
              </a:lnSpc>
              <a:buFont typeface="Wingdings" pitchFamily="2" charset="2"/>
              <a:buChar char="Ø"/>
            </a:pPr>
            <a:r>
              <a:rPr lang="en-US" sz="2800" b="1" dirty="0"/>
              <a:t>Data Preparation </a:t>
            </a:r>
            <a:r>
              <a:rPr lang="en-US" sz="2800" dirty="0"/>
              <a:t>: The extracted MFCCs are organized into feature vectors, which serve as the input data for the CNN model. Each feature vector represents a segment of the audio track.</a:t>
            </a:r>
          </a:p>
          <a:p>
            <a:endParaRPr lang="en-US" dirty="0"/>
          </a:p>
        </p:txBody>
      </p:sp>
    </p:spTree>
    <p:extLst>
      <p:ext uri="{BB962C8B-B14F-4D97-AF65-F5344CB8AC3E}">
        <p14:creationId xmlns:p14="http://schemas.microsoft.com/office/powerpoint/2010/main" val="3563880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AC992-AFAF-E6AA-44AA-DCAE90B93063}"/>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63183B04-339D-09A4-42FD-AEA58EEB57F0}"/>
              </a:ext>
            </a:extLst>
          </p:cNvPr>
          <p:cNvSpPr>
            <a:spLocks noGrp="1"/>
          </p:cNvSpPr>
          <p:nvPr>
            <p:ph idx="1"/>
          </p:nvPr>
        </p:nvSpPr>
        <p:spPr/>
        <p:txBody>
          <a:bodyPr>
            <a:normAutofit fontScale="85000" lnSpcReduction="20000"/>
          </a:bodyPr>
          <a:lstStyle/>
          <a:p>
            <a:pPr>
              <a:lnSpc>
                <a:spcPct val="120000"/>
              </a:lnSpc>
              <a:buFont typeface="Wingdings" pitchFamily="2" charset="2"/>
              <a:buChar char="Ø"/>
            </a:pPr>
            <a:r>
              <a:rPr lang="en-US" sz="2800" b="1" dirty="0"/>
              <a:t>CNN Architecture </a:t>
            </a:r>
            <a:r>
              <a:rPr lang="en-US" sz="2800" dirty="0"/>
              <a:t>: The CNN architecture includes convolutional layers designed to understand spatial patterns within the MFCCs. These layers effectively recognize variations in the audio features across different music genres.</a:t>
            </a:r>
          </a:p>
          <a:p>
            <a:pPr>
              <a:lnSpc>
                <a:spcPct val="120000"/>
              </a:lnSpc>
              <a:buFont typeface="Wingdings" pitchFamily="2" charset="2"/>
              <a:buChar char="Ø"/>
            </a:pPr>
            <a:r>
              <a:rPr lang="en-US" sz="2800" b="1" dirty="0"/>
              <a:t>Pooling and Flattening</a:t>
            </a:r>
            <a:r>
              <a:rPr lang="en-US" sz="2800" dirty="0"/>
              <a:t>: Similar to the previous explanation, pooling layers are employed to reduce spatial dimensions. The feature maps are then flattened into a one-dimensional vector.</a:t>
            </a:r>
          </a:p>
          <a:p>
            <a:pPr>
              <a:lnSpc>
                <a:spcPct val="120000"/>
              </a:lnSpc>
              <a:buFont typeface="Wingdings" pitchFamily="2" charset="2"/>
              <a:buChar char="Ø"/>
            </a:pPr>
            <a:r>
              <a:rPr lang="en-US" sz="2800" b="1" dirty="0"/>
              <a:t>Fully Connected Layers</a:t>
            </a:r>
            <a:r>
              <a:rPr lang="en-US" sz="2800" dirty="0"/>
              <a:t>: These layers connect the flattened feature vector to the output layer, where the model makes predictions about the music genre.</a:t>
            </a:r>
          </a:p>
          <a:p>
            <a:pPr>
              <a:lnSpc>
                <a:spcPct val="120000"/>
              </a:lnSpc>
              <a:buFont typeface="Wingdings" pitchFamily="2" charset="2"/>
              <a:buChar char="Ø"/>
            </a:pPr>
            <a:r>
              <a:rPr lang="en-IN" sz="2800" b="1" i="0" dirty="0">
                <a:effectLst/>
              </a:rPr>
              <a:t>Model Architecture</a:t>
            </a:r>
            <a:r>
              <a:rPr lang="en-IN" sz="2800" i="0" dirty="0">
                <a:effectLst/>
              </a:rPr>
              <a:t>: Once the Convolutional Neural Network (CNN) architecture is defined, the next step is to train the model using the music dataset.</a:t>
            </a:r>
            <a:endParaRPr lang="en-US" sz="2800" dirty="0"/>
          </a:p>
          <a:p>
            <a:pPr>
              <a:lnSpc>
                <a:spcPct val="120000"/>
              </a:lnSpc>
              <a:buFont typeface="Wingdings" pitchFamily="2" charset="2"/>
              <a:buChar char="Ø"/>
            </a:pPr>
            <a:endParaRPr lang="en-US" sz="2800" dirty="0"/>
          </a:p>
          <a:p>
            <a:endParaRPr lang="en-US" dirty="0"/>
          </a:p>
        </p:txBody>
      </p:sp>
    </p:spTree>
    <p:extLst>
      <p:ext uri="{BB962C8B-B14F-4D97-AF65-F5344CB8AC3E}">
        <p14:creationId xmlns:p14="http://schemas.microsoft.com/office/powerpoint/2010/main" val="2538829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564C-017D-B877-9429-0060B6276324}"/>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B8E10068-36BC-35B1-F6B7-C5A1B8D96D3A}"/>
              </a:ext>
            </a:extLst>
          </p:cNvPr>
          <p:cNvSpPr>
            <a:spLocks noGrp="1"/>
          </p:cNvSpPr>
          <p:nvPr>
            <p:ph idx="1"/>
          </p:nvPr>
        </p:nvSpPr>
        <p:spPr/>
        <p:txBody>
          <a:bodyPr>
            <a:normAutofit fontScale="77500" lnSpcReduction="20000"/>
          </a:bodyPr>
          <a:lstStyle/>
          <a:p>
            <a:pPr algn="l">
              <a:lnSpc>
                <a:spcPct val="120000"/>
              </a:lnSpc>
              <a:buFont typeface="Wingdings" pitchFamily="2" charset="2"/>
              <a:buChar char="Ø"/>
            </a:pPr>
            <a:r>
              <a:rPr lang="en-IN" sz="2800" b="1" i="0" dirty="0">
                <a:effectLst/>
              </a:rPr>
              <a:t>Dataset Split</a:t>
            </a:r>
            <a:r>
              <a:rPr lang="en-IN" sz="2800" i="0" dirty="0">
                <a:effectLst/>
              </a:rPr>
              <a:t>: The dataset is typically divided into three subsets: a training set, a validation set, and a test set. The training set is used to teach the model, the validation set helps fine-tune it, and the test set evaluates its performance.</a:t>
            </a:r>
          </a:p>
          <a:p>
            <a:pPr algn="l">
              <a:lnSpc>
                <a:spcPct val="120000"/>
              </a:lnSpc>
              <a:buFont typeface="Wingdings" pitchFamily="2" charset="2"/>
              <a:buChar char="Ø"/>
            </a:pPr>
            <a:r>
              <a:rPr lang="en-IN" sz="2800" b="1" i="0" dirty="0">
                <a:effectLst/>
              </a:rPr>
              <a:t>Training Process</a:t>
            </a:r>
            <a:r>
              <a:rPr lang="en-IN" sz="2800" i="0" dirty="0">
                <a:effectLst/>
              </a:rPr>
              <a:t>: During training, the CNN learns to recognize patterns and features in the Mel-Frequency Cepstral Coefficients (MFCCs) extracted from audio tracks. This process involves adjusting the model's internal parameters to minimize prediction errors.</a:t>
            </a:r>
          </a:p>
          <a:p>
            <a:pPr algn="l">
              <a:lnSpc>
                <a:spcPct val="120000"/>
              </a:lnSpc>
              <a:buFont typeface="Wingdings" pitchFamily="2" charset="2"/>
              <a:buChar char="Ø"/>
            </a:pPr>
            <a:r>
              <a:rPr lang="en-IN" sz="2800" b="1" i="0" dirty="0">
                <a:effectLst/>
              </a:rPr>
              <a:t>Validation</a:t>
            </a:r>
            <a:r>
              <a:rPr lang="en-IN" sz="2800" i="0" dirty="0">
                <a:effectLst/>
              </a:rPr>
              <a:t>: Periodically, the model's performance is assessed using the validation set. This helps ensure that the model is not overfitting to the training data, as it needs to generalize well to new, unseen music tracks.</a:t>
            </a:r>
          </a:p>
          <a:p>
            <a:pPr algn="l">
              <a:lnSpc>
                <a:spcPct val="120000"/>
              </a:lnSpc>
              <a:buFont typeface="Wingdings" pitchFamily="2" charset="2"/>
              <a:buChar char="Ø"/>
            </a:pPr>
            <a:r>
              <a:rPr lang="en-IN" sz="2800" b="1" i="0" dirty="0">
                <a:effectLst/>
              </a:rPr>
              <a:t>Evaluation Metrics</a:t>
            </a:r>
            <a:r>
              <a:rPr lang="en-IN" sz="2800" i="0" dirty="0">
                <a:effectLst/>
              </a:rPr>
              <a:t>: To gauge the model's effectiveness, standard evaluation metrics are employed.</a:t>
            </a:r>
          </a:p>
        </p:txBody>
      </p:sp>
    </p:spTree>
    <p:extLst>
      <p:ext uri="{BB962C8B-B14F-4D97-AF65-F5344CB8AC3E}">
        <p14:creationId xmlns:p14="http://schemas.microsoft.com/office/powerpoint/2010/main" val="1914233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CEFAE-68D8-D139-748D-BC32CEE5FAF7}"/>
              </a:ext>
            </a:extLst>
          </p:cNvPr>
          <p:cNvSpPr>
            <a:spLocks noGrp="1"/>
          </p:cNvSpPr>
          <p:nvPr>
            <p:ph type="title"/>
          </p:nvPr>
        </p:nvSpPr>
        <p:spPr>
          <a:xfrm>
            <a:off x="838200" y="365125"/>
            <a:ext cx="10515600" cy="1006475"/>
          </a:xfrm>
        </p:spPr>
        <p:txBody>
          <a:bodyPr/>
          <a:lstStyle/>
          <a:p>
            <a:r>
              <a:rPr lang="en-US" dirty="0"/>
              <a:t>Technical Modules</a:t>
            </a:r>
          </a:p>
        </p:txBody>
      </p:sp>
      <p:pic>
        <p:nvPicPr>
          <p:cNvPr id="11" name="Content Placeholder 10" descr="A white screen with black text&#10;&#10;Description automatically generated">
            <a:extLst>
              <a:ext uri="{FF2B5EF4-FFF2-40B4-BE49-F238E27FC236}">
                <a16:creationId xmlns:a16="http://schemas.microsoft.com/office/drawing/2014/main" id="{B3548449-DF13-ACB0-2D00-0B2A6E660D4E}"/>
              </a:ext>
            </a:extLst>
          </p:cNvPr>
          <p:cNvPicPr>
            <a:picLocks noGrp="1" noChangeAspect="1"/>
          </p:cNvPicPr>
          <p:nvPr>
            <p:ph idx="1"/>
          </p:nvPr>
        </p:nvPicPr>
        <p:blipFill>
          <a:blip r:embed="rId2"/>
          <a:stretch>
            <a:fillRect/>
          </a:stretch>
        </p:blipFill>
        <p:spPr>
          <a:xfrm>
            <a:off x="838200" y="2231125"/>
            <a:ext cx="10515600" cy="3797511"/>
          </a:xfrm>
        </p:spPr>
      </p:pic>
      <p:sp>
        <p:nvSpPr>
          <p:cNvPr id="12" name="TextBox 11">
            <a:extLst>
              <a:ext uri="{FF2B5EF4-FFF2-40B4-BE49-F238E27FC236}">
                <a16:creationId xmlns:a16="http://schemas.microsoft.com/office/drawing/2014/main" id="{B917B2FA-BB46-4561-AD68-7F8583B21A38}"/>
              </a:ext>
            </a:extLst>
          </p:cNvPr>
          <p:cNvSpPr txBox="1"/>
          <p:nvPr/>
        </p:nvSpPr>
        <p:spPr>
          <a:xfrm>
            <a:off x="1085850" y="1757362"/>
            <a:ext cx="5005216" cy="369332"/>
          </a:xfrm>
          <a:prstGeom prst="rect">
            <a:avLst/>
          </a:prstGeom>
          <a:noFill/>
        </p:spPr>
        <p:txBody>
          <a:bodyPr wrap="none" rtlCol="0">
            <a:spAutoFit/>
          </a:bodyPr>
          <a:lstStyle/>
          <a:p>
            <a:r>
              <a:rPr lang="en-US" dirty="0"/>
              <a:t>Dataset Loading, Feature Extraction, Train-Test-Split</a:t>
            </a:r>
          </a:p>
        </p:txBody>
      </p:sp>
    </p:spTree>
    <p:extLst>
      <p:ext uri="{BB962C8B-B14F-4D97-AF65-F5344CB8AC3E}">
        <p14:creationId xmlns:p14="http://schemas.microsoft.com/office/powerpoint/2010/main" val="2023201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9461-1319-60DD-EC90-88561CE8EFD2}"/>
              </a:ext>
            </a:extLst>
          </p:cNvPr>
          <p:cNvSpPr>
            <a:spLocks noGrp="1"/>
          </p:cNvSpPr>
          <p:nvPr>
            <p:ph type="title"/>
          </p:nvPr>
        </p:nvSpPr>
        <p:spPr>
          <a:xfrm>
            <a:off x="838200" y="365126"/>
            <a:ext cx="10515600" cy="877888"/>
          </a:xfrm>
        </p:spPr>
        <p:txBody>
          <a:bodyPr/>
          <a:lstStyle/>
          <a:p>
            <a:r>
              <a:rPr lang="en-US" dirty="0"/>
              <a:t>Technical Modules</a:t>
            </a:r>
          </a:p>
        </p:txBody>
      </p:sp>
      <p:pic>
        <p:nvPicPr>
          <p:cNvPr id="5" name="Content Placeholder 4" descr="A close-up of a text&#10;&#10;Description automatically generated">
            <a:extLst>
              <a:ext uri="{FF2B5EF4-FFF2-40B4-BE49-F238E27FC236}">
                <a16:creationId xmlns:a16="http://schemas.microsoft.com/office/drawing/2014/main" id="{9DE1016D-1996-F39D-9D2F-5B258D56D961}"/>
              </a:ext>
            </a:extLst>
          </p:cNvPr>
          <p:cNvPicPr>
            <a:picLocks noGrp="1" noChangeAspect="1"/>
          </p:cNvPicPr>
          <p:nvPr>
            <p:ph idx="1"/>
          </p:nvPr>
        </p:nvPicPr>
        <p:blipFill rotWithShape="1">
          <a:blip r:embed="rId2"/>
          <a:srcRect l="2628" r="1721"/>
          <a:stretch/>
        </p:blipFill>
        <p:spPr>
          <a:xfrm>
            <a:off x="1167727" y="1921964"/>
            <a:ext cx="8586788" cy="1920557"/>
          </a:xfrm>
        </p:spPr>
      </p:pic>
      <p:pic>
        <p:nvPicPr>
          <p:cNvPr id="7" name="Picture 6" descr="A white rectangular object with a black border&#10;&#10;Description automatically generated with medium confidence">
            <a:extLst>
              <a:ext uri="{FF2B5EF4-FFF2-40B4-BE49-F238E27FC236}">
                <a16:creationId xmlns:a16="http://schemas.microsoft.com/office/drawing/2014/main" id="{C4AB1826-E8CC-3E13-45DB-4CD481D4A217}"/>
              </a:ext>
            </a:extLst>
          </p:cNvPr>
          <p:cNvPicPr>
            <a:picLocks noChangeAspect="1"/>
          </p:cNvPicPr>
          <p:nvPr/>
        </p:nvPicPr>
        <p:blipFill>
          <a:blip r:embed="rId3"/>
          <a:stretch>
            <a:fillRect/>
          </a:stretch>
        </p:blipFill>
        <p:spPr>
          <a:xfrm>
            <a:off x="1167727" y="3997330"/>
            <a:ext cx="8586788" cy="2672544"/>
          </a:xfrm>
          <a:prstGeom prst="rect">
            <a:avLst/>
          </a:prstGeom>
        </p:spPr>
      </p:pic>
      <p:sp>
        <p:nvSpPr>
          <p:cNvPr id="8" name="TextBox 7">
            <a:extLst>
              <a:ext uri="{FF2B5EF4-FFF2-40B4-BE49-F238E27FC236}">
                <a16:creationId xmlns:a16="http://schemas.microsoft.com/office/drawing/2014/main" id="{7CADE322-752F-7756-71C9-0C358DB04489}"/>
              </a:ext>
            </a:extLst>
          </p:cNvPr>
          <p:cNvSpPr txBox="1"/>
          <p:nvPr/>
        </p:nvSpPr>
        <p:spPr>
          <a:xfrm>
            <a:off x="1167727" y="1397823"/>
            <a:ext cx="5005216" cy="369332"/>
          </a:xfrm>
          <a:prstGeom prst="rect">
            <a:avLst/>
          </a:prstGeom>
          <a:noFill/>
        </p:spPr>
        <p:txBody>
          <a:bodyPr wrap="none" rtlCol="0">
            <a:spAutoFit/>
          </a:bodyPr>
          <a:lstStyle/>
          <a:p>
            <a:r>
              <a:rPr lang="en-US" dirty="0"/>
              <a:t>Dataset Loading, Feature Extraction, Train-Test-Split</a:t>
            </a:r>
          </a:p>
        </p:txBody>
      </p:sp>
    </p:spTree>
    <p:extLst>
      <p:ext uri="{BB962C8B-B14F-4D97-AF65-F5344CB8AC3E}">
        <p14:creationId xmlns:p14="http://schemas.microsoft.com/office/powerpoint/2010/main" val="2301212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C175C-91FD-A8C6-A4A8-EEF3EF932194}"/>
              </a:ext>
            </a:extLst>
          </p:cNvPr>
          <p:cNvSpPr>
            <a:spLocks noGrp="1"/>
          </p:cNvSpPr>
          <p:nvPr>
            <p:ph type="title"/>
          </p:nvPr>
        </p:nvSpPr>
        <p:spPr>
          <a:xfrm>
            <a:off x="838200" y="365126"/>
            <a:ext cx="10515600" cy="820738"/>
          </a:xfrm>
        </p:spPr>
        <p:txBody>
          <a:bodyPr/>
          <a:lstStyle/>
          <a:p>
            <a:r>
              <a:rPr lang="en-US" dirty="0"/>
              <a:t>Technical Modules</a:t>
            </a:r>
          </a:p>
        </p:txBody>
      </p:sp>
      <p:pic>
        <p:nvPicPr>
          <p:cNvPr id="5" name="Content Placeholder 4" descr="A white background with a black and white flag&#10;&#10;Description automatically generated with medium confidence">
            <a:extLst>
              <a:ext uri="{FF2B5EF4-FFF2-40B4-BE49-F238E27FC236}">
                <a16:creationId xmlns:a16="http://schemas.microsoft.com/office/drawing/2014/main" id="{49F376D9-AF63-D3DE-A34F-171590855C26}"/>
              </a:ext>
            </a:extLst>
          </p:cNvPr>
          <p:cNvPicPr>
            <a:picLocks noGrp="1" noChangeAspect="1"/>
          </p:cNvPicPr>
          <p:nvPr>
            <p:ph idx="1"/>
          </p:nvPr>
        </p:nvPicPr>
        <p:blipFill rotWithShape="1">
          <a:blip r:embed="rId2"/>
          <a:srcRect r="31974"/>
          <a:stretch/>
        </p:blipFill>
        <p:spPr>
          <a:xfrm>
            <a:off x="838200" y="2471737"/>
            <a:ext cx="9734550" cy="3136343"/>
          </a:xfrm>
        </p:spPr>
      </p:pic>
      <p:sp>
        <p:nvSpPr>
          <p:cNvPr id="6" name="TextBox 5">
            <a:extLst>
              <a:ext uri="{FF2B5EF4-FFF2-40B4-BE49-F238E27FC236}">
                <a16:creationId xmlns:a16="http://schemas.microsoft.com/office/drawing/2014/main" id="{862B53D6-71F8-C32C-9E26-8191DF8D153E}"/>
              </a:ext>
            </a:extLst>
          </p:cNvPr>
          <p:cNvSpPr txBox="1"/>
          <p:nvPr/>
        </p:nvSpPr>
        <p:spPr>
          <a:xfrm>
            <a:off x="838200" y="1978581"/>
            <a:ext cx="2007986" cy="369332"/>
          </a:xfrm>
          <a:prstGeom prst="rect">
            <a:avLst/>
          </a:prstGeom>
          <a:noFill/>
        </p:spPr>
        <p:txBody>
          <a:bodyPr wrap="none" rtlCol="0">
            <a:spAutoFit/>
          </a:bodyPr>
          <a:lstStyle/>
          <a:p>
            <a:r>
              <a:rPr lang="en-US" dirty="0"/>
              <a:t>Model Architecture</a:t>
            </a:r>
          </a:p>
        </p:txBody>
      </p:sp>
    </p:spTree>
    <p:extLst>
      <p:ext uri="{BB962C8B-B14F-4D97-AF65-F5344CB8AC3E}">
        <p14:creationId xmlns:p14="http://schemas.microsoft.com/office/powerpoint/2010/main" val="139762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1EA-A7AA-CA25-E92C-E8D5B6C8FE61}"/>
              </a:ext>
            </a:extLst>
          </p:cNvPr>
          <p:cNvSpPr>
            <a:spLocks noGrp="1"/>
          </p:cNvSpPr>
          <p:nvPr>
            <p:ph type="title"/>
          </p:nvPr>
        </p:nvSpPr>
        <p:spPr/>
        <p:txBody>
          <a:bodyPr/>
          <a:lstStyle/>
          <a:p>
            <a:r>
              <a:rPr lang="en-US" dirty="0"/>
              <a:t>Existing System</a:t>
            </a:r>
          </a:p>
        </p:txBody>
      </p:sp>
      <p:sp>
        <p:nvSpPr>
          <p:cNvPr id="3" name="Content Placeholder 2">
            <a:extLst>
              <a:ext uri="{FF2B5EF4-FFF2-40B4-BE49-F238E27FC236}">
                <a16:creationId xmlns:a16="http://schemas.microsoft.com/office/drawing/2014/main" id="{28B72803-9913-F528-D299-9A0C806E5843}"/>
              </a:ext>
            </a:extLst>
          </p:cNvPr>
          <p:cNvSpPr>
            <a:spLocks noGrp="1"/>
          </p:cNvSpPr>
          <p:nvPr>
            <p:ph idx="1"/>
          </p:nvPr>
        </p:nvSpPr>
        <p:spPr/>
        <p:txBody>
          <a:bodyPr>
            <a:normAutofit/>
          </a:bodyPr>
          <a:lstStyle/>
          <a:p>
            <a:pPr marL="0" indent="0">
              <a:buNone/>
            </a:pPr>
            <a:r>
              <a:rPr lang="en-US" sz="2000" b="1" dirty="0"/>
              <a:t>Decision trees</a:t>
            </a:r>
          </a:p>
          <a:p>
            <a:pPr algn="l"/>
            <a:r>
              <a:rPr lang="en-IN" sz="2000" b="1" i="0" dirty="0">
                <a:effectLst/>
              </a:rPr>
              <a:t>A Decision Tree </a:t>
            </a:r>
            <a:r>
              <a:rPr lang="en-IN" sz="2000" b="0" i="0" dirty="0">
                <a:effectLst/>
              </a:rPr>
              <a:t>is a supervised machine learning algorithm used for classification tasks, including music genre classification. </a:t>
            </a:r>
          </a:p>
          <a:p>
            <a:pPr algn="l"/>
            <a:r>
              <a:rPr lang="en-IN" sz="2000" b="0" i="0" dirty="0">
                <a:effectLst/>
              </a:rPr>
              <a:t>It constructs a tree-like structure where each internal node represents a feature from the dataset, and each leaf node represents a class label. </a:t>
            </a:r>
          </a:p>
          <a:p>
            <a:pPr algn="l"/>
            <a:r>
              <a:rPr lang="en-IN" sz="2000" b="0" i="0" dirty="0">
                <a:effectLst/>
              </a:rPr>
              <a:t>The algorithm recursively splits the dataset into subsets based on the feature that provides the best separation, as determined by a criterion like information gain or Gini impurity. </a:t>
            </a:r>
          </a:p>
          <a:p>
            <a:pPr algn="l"/>
            <a:r>
              <a:rPr lang="en-IN" sz="2000" b="0" i="0" dirty="0">
                <a:effectLst/>
              </a:rPr>
              <a:t>The goal is to partition the data into homogenous groups, making classification decisions by following a path from the root to a leaf node in the tree.</a:t>
            </a:r>
            <a:br>
              <a:rPr lang="en-IN" sz="2000" dirty="0"/>
            </a:br>
            <a:endParaRPr lang="en-US" sz="2000" dirty="0"/>
          </a:p>
          <a:p>
            <a:pPr marL="0" indent="0">
              <a:buNone/>
            </a:pPr>
            <a:endParaRPr lang="en-US" dirty="0"/>
          </a:p>
        </p:txBody>
      </p:sp>
    </p:spTree>
    <p:extLst>
      <p:ext uri="{BB962C8B-B14F-4D97-AF65-F5344CB8AC3E}">
        <p14:creationId xmlns:p14="http://schemas.microsoft.com/office/powerpoint/2010/main" val="3710998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A476-155C-66E2-0281-0D00745DE01A}"/>
              </a:ext>
            </a:extLst>
          </p:cNvPr>
          <p:cNvSpPr>
            <a:spLocks noGrp="1"/>
          </p:cNvSpPr>
          <p:nvPr>
            <p:ph type="title"/>
          </p:nvPr>
        </p:nvSpPr>
        <p:spPr/>
        <p:txBody>
          <a:bodyPr/>
          <a:lstStyle/>
          <a:p>
            <a:r>
              <a:rPr lang="en-US" dirty="0"/>
              <a:t>Technical Modules</a:t>
            </a:r>
          </a:p>
        </p:txBody>
      </p:sp>
      <p:pic>
        <p:nvPicPr>
          <p:cNvPr id="5" name="Content Placeholder 4" descr="A screenshot of a computer&#10;&#10;Description automatically generated">
            <a:extLst>
              <a:ext uri="{FF2B5EF4-FFF2-40B4-BE49-F238E27FC236}">
                <a16:creationId xmlns:a16="http://schemas.microsoft.com/office/drawing/2014/main" id="{F793DD43-8589-4450-DAB1-C4C837B953DA}"/>
              </a:ext>
            </a:extLst>
          </p:cNvPr>
          <p:cNvPicPr>
            <a:picLocks noGrp="1" noChangeAspect="1"/>
          </p:cNvPicPr>
          <p:nvPr>
            <p:ph idx="1"/>
          </p:nvPr>
        </p:nvPicPr>
        <p:blipFill>
          <a:blip r:embed="rId2"/>
          <a:stretch>
            <a:fillRect/>
          </a:stretch>
        </p:blipFill>
        <p:spPr>
          <a:xfrm>
            <a:off x="838200" y="2191914"/>
            <a:ext cx="10515600" cy="3618759"/>
          </a:xfrm>
        </p:spPr>
      </p:pic>
      <p:sp>
        <p:nvSpPr>
          <p:cNvPr id="6" name="TextBox 5">
            <a:extLst>
              <a:ext uri="{FF2B5EF4-FFF2-40B4-BE49-F238E27FC236}">
                <a16:creationId xmlns:a16="http://schemas.microsoft.com/office/drawing/2014/main" id="{1E4539B2-7488-A331-A89F-E5C11CD8F98F}"/>
              </a:ext>
            </a:extLst>
          </p:cNvPr>
          <p:cNvSpPr txBox="1"/>
          <p:nvPr/>
        </p:nvSpPr>
        <p:spPr>
          <a:xfrm>
            <a:off x="838200" y="1822582"/>
            <a:ext cx="2154757" cy="369332"/>
          </a:xfrm>
          <a:prstGeom prst="rect">
            <a:avLst/>
          </a:prstGeom>
          <a:noFill/>
        </p:spPr>
        <p:txBody>
          <a:bodyPr wrap="none" rtlCol="0">
            <a:spAutoFit/>
          </a:bodyPr>
          <a:lstStyle/>
          <a:p>
            <a:r>
              <a:rPr lang="en-US" dirty="0"/>
              <a:t>Compiling the Model</a:t>
            </a:r>
          </a:p>
        </p:txBody>
      </p:sp>
    </p:spTree>
    <p:extLst>
      <p:ext uri="{BB962C8B-B14F-4D97-AF65-F5344CB8AC3E}">
        <p14:creationId xmlns:p14="http://schemas.microsoft.com/office/powerpoint/2010/main" val="2142828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F990-36A4-D8C6-D2B1-E96B14C8A3F9}"/>
              </a:ext>
            </a:extLst>
          </p:cNvPr>
          <p:cNvSpPr>
            <a:spLocks noGrp="1"/>
          </p:cNvSpPr>
          <p:nvPr>
            <p:ph type="title"/>
          </p:nvPr>
        </p:nvSpPr>
        <p:spPr>
          <a:xfrm>
            <a:off x="838200" y="365125"/>
            <a:ext cx="10515600" cy="1020763"/>
          </a:xfrm>
        </p:spPr>
        <p:txBody>
          <a:bodyPr/>
          <a:lstStyle/>
          <a:p>
            <a:r>
              <a:rPr lang="en-US" dirty="0"/>
              <a:t>Technical Modules</a:t>
            </a:r>
          </a:p>
        </p:txBody>
      </p:sp>
      <p:pic>
        <p:nvPicPr>
          <p:cNvPr id="5" name="Content Placeholder 4" descr="A screenshot of a computer&#10;&#10;Description automatically generated">
            <a:extLst>
              <a:ext uri="{FF2B5EF4-FFF2-40B4-BE49-F238E27FC236}">
                <a16:creationId xmlns:a16="http://schemas.microsoft.com/office/drawing/2014/main" id="{49434F4C-5295-E7CF-AB76-03182E54B3B5}"/>
              </a:ext>
            </a:extLst>
          </p:cNvPr>
          <p:cNvPicPr>
            <a:picLocks noGrp="1" noChangeAspect="1"/>
          </p:cNvPicPr>
          <p:nvPr>
            <p:ph idx="1"/>
          </p:nvPr>
        </p:nvPicPr>
        <p:blipFill rotWithShape="1">
          <a:blip r:embed="rId2"/>
          <a:srcRect r="2090"/>
          <a:stretch/>
        </p:blipFill>
        <p:spPr>
          <a:xfrm>
            <a:off x="838200" y="2141537"/>
            <a:ext cx="9995542" cy="4351338"/>
          </a:xfrm>
        </p:spPr>
      </p:pic>
      <p:sp>
        <p:nvSpPr>
          <p:cNvPr id="6" name="TextBox 5">
            <a:extLst>
              <a:ext uri="{FF2B5EF4-FFF2-40B4-BE49-F238E27FC236}">
                <a16:creationId xmlns:a16="http://schemas.microsoft.com/office/drawing/2014/main" id="{075B1D61-AC27-4B13-95E5-17196CCB21CD}"/>
              </a:ext>
            </a:extLst>
          </p:cNvPr>
          <p:cNvSpPr txBox="1"/>
          <p:nvPr/>
        </p:nvSpPr>
        <p:spPr>
          <a:xfrm>
            <a:off x="838200" y="1772205"/>
            <a:ext cx="1794017" cy="369332"/>
          </a:xfrm>
          <a:prstGeom prst="rect">
            <a:avLst/>
          </a:prstGeom>
          <a:noFill/>
        </p:spPr>
        <p:txBody>
          <a:bodyPr wrap="none" rtlCol="0">
            <a:spAutoFit/>
          </a:bodyPr>
          <a:lstStyle/>
          <a:p>
            <a:r>
              <a:rPr lang="en-US" dirty="0"/>
              <a:t>Fitting the model</a:t>
            </a:r>
          </a:p>
        </p:txBody>
      </p:sp>
    </p:spTree>
    <p:extLst>
      <p:ext uri="{BB962C8B-B14F-4D97-AF65-F5344CB8AC3E}">
        <p14:creationId xmlns:p14="http://schemas.microsoft.com/office/powerpoint/2010/main" val="4239500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D233-4BD6-336C-A292-CD4921A4C7A7}"/>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18A98806-A149-2870-15D2-01AB9CD63BA3}"/>
              </a:ext>
            </a:extLst>
          </p:cNvPr>
          <p:cNvSpPr>
            <a:spLocks noGrp="1"/>
          </p:cNvSpPr>
          <p:nvPr>
            <p:ph idx="1"/>
          </p:nvPr>
        </p:nvSpPr>
        <p:spPr>
          <a:xfrm>
            <a:off x="838200" y="1825625"/>
            <a:ext cx="10515600" cy="4903788"/>
          </a:xfrm>
        </p:spPr>
        <p:txBody>
          <a:bodyPr>
            <a:noAutofit/>
          </a:bodyPr>
          <a:lstStyle/>
          <a:p>
            <a:pPr>
              <a:lnSpc>
                <a:spcPct val="120000"/>
              </a:lnSpc>
            </a:pPr>
            <a:r>
              <a:rPr lang="en-US" sz="1600" b="1" dirty="0"/>
              <a:t>Model 2- Long Short-Term Memory(LSTM)</a:t>
            </a:r>
          </a:p>
          <a:p>
            <a:pPr>
              <a:lnSpc>
                <a:spcPct val="120000"/>
              </a:lnSpc>
              <a:buFont typeface="Wingdings" pitchFamily="2" charset="2"/>
              <a:buChar char="Ø"/>
            </a:pPr>
            <a:r>
              <a:rPr lang="en-US" sz="1600" b="1" dirty="0"/>
              <a:t>Data Setup</a:t>
            </a:r>
            <a:r>
              <a:rPr lang="en-US" sz="1600" dirty="0"/>
              <a:t>: The music files are stored in a specific location (Google Drive is used in the provided code). Each genre of music has its own sub-folder.</a:t>
            </a:r>
          </a:p>
          <a:p>
            <a:pPr>
              <a:lnSpc>
                <a:spcPct val="120000"/>
              </a:lnSpc>
              <a:buFont typeface="Wingdings" pitchFamily="2" charset="2"/>
              <a:buChar char="Ø"/>
            </a:pPr>
            <a:r>
              <a:rPr lang="en-US" sz="1600" b="1" dirty="0"/>
              <a:t>Preprocessing</a:t>
            </a:r>
            <a:r>
              <a:rPr lang="en-US" sz="1600" dirty="0"/>
              <a:t>: Here, the audio files are loaded and segmented. For each segment, Mel-frequency cepstral coefficients (MFCCs) are computed. MFCCs are a type of spectral feature that has proven to be highly effective for audio classification tasks. These coefficients capture the power spectrum of an audio signal and are a good representation of its timbral texture.</a:t>
            </a:r>
          </a:p>
          <a:p>
            <a:pPr>
              <a:lnSpc>
                <a:spcPct val="120000"/>
              </a:lnSpc>
              <a:buFont typeface="Wingdings" pitchFamily="2" charset="2"/>
              <a:buChar char="Ø"/>
            </a:pPr>
            <a:r>
              <a:rPr lang="en-US" sz="1600" b="1" dirty="0"/>
              <a:t>Data Organization</a:t>
            </a:r>
            <a:r>
              <a:rPr lang="en-US" sz="1600" dirty="0"/>
              <a:t>: The MFCCs and corresponding labels (genres) are stored in a dictionary. Each label corresponds to a genre sub-folder.</a:t>
            </a:r>
          </a:p>
          <a:p>
            <a:pPr>
              <a:lnSpc>
                <a:spcPct val="120000"/>
              </a:lnSpc>
              <a:buFont typeface="Wingdings" pitchFamily="2" charset="2"/>
              <a:buChar char="Ø"/>
            </a:pPr>
            <a:r>
              <a:rPr lang="en-US" sz="1600" b="1" dirty="0"/>
              <a:t>Data Splitting</a:t>
            </a:r>
            <a:r>
              <a:rPr lang="en-US" sz="1600" dirty="0"/>
              <a:t>: The data is then split into training, validation, and testing sets. This is done to evaluate the performance of the model later.</a:t>
            </a:r>
          </a:p>
          <a:p>
            <a:pPr>
              <a:lnSpc>
                <a:spcPct val="120000"/>
              </a:lnSpc>
              <a:buFont typeface="Wingdings" pitchFamily="2" charset="2"/>
              <a:buChar char="Ø"/>
            </a:pPr>
            <a:r>
              <a:rPr lang="en-US" sz="1600" b="1" dirty="0"/>
              <a:t>Model Building</a:t>
            </a:r>
            <a:r>
              <a:rPr lang="en-US" sz="1600" dirty="0"/>
              <a:t>: A Long Short-Term Memory (LSTM) model is built using </a:t>
            </a:r>
            <a:r>
              <a:rPr lang="en-US" sz="1600" dirty="0" err="1"/>
              <a:t>Keras</a:t>
            </a:r>
            <a:r>
              <a:rPr lang="en-US" sz="1600" dirty="0"/>
              <a:t>. The model consists of two LSTM layers and two Dense layers. The LSTM layers are designed to capture the temporal dependencies in the music data, while the Dense layers perform the actual classification.</a:t>
            </a:r>
          </a:p>
        </p:txBody>
      </p:sp>
    </p:spTree>
    <p:extLst>
      <p:ext uri="{BB962C8B-B14F-4D97-AF65-F5344CB8AC3E}">
        <p14:creationId xmlns:p14="http://schemas.microsoft.com/office/powerpoint/2010/main" val="1689668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F03F-1D98-9F50-8323-9A83E100688F}"/>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23C3F7C3-21C2-C4E1-77AC-F13F7C71A981}"/>
              </a:ext>
            </a:extLst>
          </p:cNvPr>
          <p:cNvSpPr>
            <a:spLocks noGrp="1"/>
          </p:cNvSpPr>
          <p:nvPr>
            <p:ph idx="1"/>
          </p:nvPr>
        </p:nvSpPr>
        <p:spPr/>
        <p:txBody>
          <a:bodyPr>
            <a:normAutofit/>
          </a:bodyPr>
          <a:lstStyle/>
          <a:p>
            <a:pPr>
              <a:lnSpc>
                <a:spcPct val="100000"/>
              </a:lnSpc>
              <a:buFont typeface="Wingdings" pitchFamily="2" charset="2"/>
              <a:buChar char="Ø"/>
            </a:pPr>
            <a:r>
              <a:rPr lang="en-US" sz="2000" b="1" dirty="0"/>
              <a:t>Model Training</a:t>
            </a:r>
            <a:r>
              <a:rPr lang="en-US" sz="2000" dirty="0"/>
              <a:t>: The model is trained using the training set, with the validation set used to tune the model parameters to prevent overfitting.</a:t>
            </a:r>
          </a:p>
          <a:p>
            <a:pPr>
              <a:lnSpc>
                <a:spcPct val="100000"/>
              </a:lnSpc>
              <a:buFont typeface="Wingdings" pitchFamily="2" charset="2"/>
              <a:buChar char="Ø"/>
            </a:pPr>
            <a:r>
              <a:rPr lang="en-US" sz="2000" b="1" dirty="0"/>
              <a:t>Model Evaluation</a:t>
            </a:r>
            <a:r>
              <a:rPr lang="en-US" sz="2000" dirty="0"/>
              <a:t>: After training, the model is evaluated using the testing set. The model's performance is measured in terms of its accuracy, which is the proportion of correct predictions made by the model.</a:t>
            </a:r>
          </a:p>
          <a:p>
            <a:pPr>
              <a:lnSpc>
                <a:spcPct val="100000"/>
              </a:lnSpc>
              <a:buFont typeface="Wingdings" pitchFamily="2" charset="2"/>
              <a:buChar char="Ø"/>
            </a:pPr>
            <a:r>
              <a:rPr lang="en-US" sz="2000" b="1" dirty="0"/>
              <a:t>Prediction</a:t>
            </a:r>
            <a:r>
              <a:rPr lang="en-US" sz="2000" dirty="0"/>
              <a:t>: The trained model is then used to predict the genre of new, unseen music files. The prediction is made by feeding the MFCCs of the audio file into the model, which outputs a predicted genre.</a:t>
            </a:r>
          </a:p>
          <a:p>
            <a:pPr>
              <a:lnSpc>
                <a:spcPct val="100000"/>
              </a:lnSpc>
              <a:buFont typeface="Wingdings" pitchFamily="2" charset="2"/>
              <a:buChar char="Ø"/>
            </a:pPr>
            <a:r>
              <a:rPr lang="en-US" sz="2000" b="1" dirty="0"/>
              <a:t>Performance Metri</a:t>
            </a:r>
            <a:r>
              <a:rPr lang="en-US" sz="2000" dirty="0"/>
              <a:t>cs: Finally, other performance metrics like the F1 score and confusion matrix are computed. The F1 score is a measure of the model's accuracy considering both precision and recall. The confusion matrix shows the number of correct and incorrect predictions made by the model, broken down by each class.</a:t>
            </a:r>
          </a:p>
          <a:p>
            <a:endParaRPr lang="en-US" dirty="0"/>
          </a:p>
        </p:txBody>
      </p:sp>
    </p:spTree>
    <p:extLst>
      <p:ext uri="{BB962C8B-B14F-4D97-AF65-F5344CB8AC3E}">
        <p14:creationId xmlns:p14="http://schemas.microsoft.com/office/powerpoint/2010/main" val="1618150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39968-99E3-271E-DE17-A866102C561F}"/>
              </a:ext>
            </a:extLst>
          </p:cNvPr>
          <p:cNvSpPr>
            <a:spLocks noGrp="1"/>
          </p:cNvSpPr>
          <p:nvPr>
            <p:ph type="title"/>
          </p:nvPr>
        </p:nvSpPr>
        <p:spPr/>
        <p:txBody>
          <a:bodyPr/>
          <a:lstStyle/>
          <a:p>
            <a:r>
              <a:rPr lang="en-US" dirty="0"/>
              <a:t>Technical Modules</a:t>
            </a:r>
          </a:p>
        </p:txBody>
      </p:sp>
      <p:pic>
        <p:nvPicPr>
          <p:cNvPr id="5" name="Content Placeholder 4">
            <a:extLst>
              <a:ext uri="{FF2B5EF4-FFF2-40B4-BE49-F238E27FC236}">
                <a16:creationId xmlns:a16="http://schemas.microsoft.com/office/drawing/2014/main" id="{7A380B8E-7280-7123-165F-2A4D737ABEF9}"/>
              </a:ext>
            </a:extLst>
          </p:cNvPr>
          <p:cNvPicPr>
            <a:picLocks noGrp="1" noChangeAspect="1"/>
          </p:cNvPicPr>
          <p:nvPr>
            <p:ph idx="1"/>
          </p:nvPr>
        </p:nvPicPr>
        <p:blipFill>
          <a:blip r:embed="rId2"/>
          <a:stretch>
            <a:fillRect/>
          </a:stretch>
        </p:blipFill>
        <p:spPr>
          <a:xfrm>
            <a:off x="268684" y="2696224"/>
            <a:ext cx="11654631" cy="1896101"/>
          </a:xfrm>
        </p:spPr>
      </p:pic>
      <p:sp>
        <p:nvSpPr>
          <p:cNvPr id="8" name="TextBox 7">
            <a:extLst>
              <a:ext uri="{FF2B5EF4-FFF2-40B4-BE49-F238E27FC236}">
                <a16:creationId xmlns:a16="http://schemas.microsoft.com/office/drawing/2014/main" id="{341EEDE5-BA35-B80B-2BFA-FB8B1ED95B1C}"/>
              </a:ext>
            </a:extLst>
          </p:cNvPr>
          <p:cNvSpPr txBox="1"/>
          <p:nvPr/>
        </p:nvSpPr>
        <p:spPr>
          <a:xfrm>
            <a:off x="268684" y="2326892"/>
            <a:ext cx="1910203" cy="369332"/>
          </a:xfrm>
          <a:prstGeom prst="rect">
            <a:avLst/>
          </a:prstGeom>
          <a:noFill/>
        </p:spPr>
        <p:txBody>
          <a:bodyPr wrap="none" rtlCol="0">
            <a:spAutoFit/>
          </a:bodyPr>
          <a:lstStyle/>
          <a:p>
            <a:r>
              <a:rPr lang="en-US" dirty="0"/>
              <a:t>LSTM Architecture</a:t>
            </a:r>
          </a:p>
        </p:txBody>
      </p:sp>
    </p:spTree>
    <p:extLst>
      <p:ext uri="{BB962C8B-B14F-4D97-AF65-F5344CB8AC3E}">
        <p14:creationId xmlns:p14="http://schemas.microsoft.com/office/powerpoint/2010/main" val="3937850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EDF5-5D1C-CDE3-E27F-CFBC475EFFD8}"/>
              </a:ext>
            </a:extLst>
          </p:cNvPr>
          <p:cNvSpPr>
            <a:spLocks noGrp="1"/>
          </p:cNvSpPr>
          <p:nvPr>
            <p:ph type="title"/>
          </p:nvPr>
        </p:nvSpPr>
        <p:spPr>
          <a:xfrm>
            <a:off x="838200" y="365125"/>
            <a:ext cx="10448925" cy="1020763"/>
          </a:xfrm>
        </p:spPr>
        <p:txBody>
          <a:bodyPr/>
          <a:lstStyle/>
          <a:p>
            <a:r>
              <a:rPr lang="en-US" dirty="0"/>
              <a:t>Technical Modules</a:t>
            </a:r>
          </a:p>
        </p:txBody>
      </p:sp>
      <p:pic>
        <p:nvPicPr>
          <p:cNvPr id="4" name="Content Placeholder 3" descr="A screenshot of a computer&#10;&#10;Description automatically generated">
            <a:extLst>
              <a:ext uri="{FF2B5EF4-FFF2-40B4-BE49-F238E27FC236}">
                <a16:creationId xmlns:a16="http://schemas.microsoft.com/office/drawing/2014/main" id="{10111DE0-F4E5-D21C-3EB3-5A2AE0ADA4F3}"/>
              </a:ext>
            </a:extLst>
          </p:cNvPr>
          <p:cNvPicPr>
            <a:picLocks noGrp="1" noChangeAspect="1"/>
          </p:cNvPicPr>
          <p:nvPr>
            <p:ph idx="1"/>
          </p:nvPr>
        </p:nvPicPr>
        <p:blipFill>
          <a:blip r:embed="rId2"/>
          <a:stretch>
            <a:fillRect/>
          </a:stretch>
        </p:blipFill>
        <p:spPr>
          <a:xfrm>
            <a:off x="729753" y="2141537"/>
            <a:ext cx="9246593" cy="4351338"/>
          </a:xfrm>
          <a:prstGeom prst="rect">
            <a:avLst/>
          </a:prstGeom>
        </p:spPr>
      </p:pic>
      <p:sp>
        <p:nvSpPr>
          <p:cNvPr id="5" name="TextBox 4">
            <a:extLst>
              <a:ext uri="{FF2B5EF4-FFF2-40B4-BE49-F238E27FC236}">
                <a16:creationId xmlns:a16="http://schemas.microsoft.com/office/drawing/2014/main" id="{6EF84C6A-8443-2D80-6CAA-524DA3A5970D}"/>
              </a:ext>
            </a:extLst>
          </p:cNvPr>
          <p:cNvSpPr txBox="1"/>
          <p:nvPr/>
        </p:nvSpPr>
        <p:spPr>
          <a:xfrm>
            <a:off x="729753" y="1731446"/>
            <a:ext cx="3195042" cy="369332"/>
          </a:xfrm>
          <a:prstGeom prst="rect">
            <a:avLst/>
          </a:prstGeom>
          <a:noFill/>
        </p:spPr>
        <p:txBody>
          <a:bodyPr wrap="none" rtlCol="0">
            <a:spAutoFit/>
          </a:bodyPr>
          <a:lstStyle/>
          <a:p>
            <a:r>
              <a:rPr lang="en-US" dirty="0"/>
              <a:t>Compiling and Fitting the model</a:t>
            </a:r>
          </a:p>
        </p:txBody>
      </p:sp>
    </p:spTree>
    <p:extLst>
      <p:ext uri="{BB962C8B-B14F-4D97-AF65-F5344CB8AC3E}">
        <p14:creationId xmlns:p14="http://schemas.microsoft.com/office/powerpoint/2010/main" val="3624764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E89E-D5EB-2FE7-21C1-6E255AB62D32}"/>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19F95092-56A0-14FF-E97F-C7A1D989B36A}"/>
              </a:ext>
            </a:extLst>
          </p:cNvPr>
          <p:cNvSpPr>
            <a:spLocks noGrp="1"/>
          </p:cNvSpPr>
          <p:nvPr>
            <p:ph idx="1"/>
          </p:nvPr>
        </p:nvSpPr>
        <p:spPr/>
        <p:txBody>
          <a:bodyPr>
            <a:normAutofit fontScale="55000" lnSpcReduction="20000"/>
          </a:bodyPr>
          <a:lstStyle/>
          <a:p>
            <a:pPr>
              <a:lnSpc>
                <a:spcPct val="120000"/>
              </a:lnSpc>
            </a:pPr>
            <a:r>
              <a:rPr lang="en-US" sz="3200" b="1" dirty="0"/>
              <a:t>Model 3- K Nearest </a:t>
            </a:r>
            <a:r>
              <a:rPr lang="en-US" sz="3200" b="1" dirty="0" err="1"/>
              <a:t>Neighbours</a:t>
            </a:r>
            <a:r>
              <a:rPr lang="en-US" sz="3200" b="1" dirty="0"/>
              <a:t> Algorithm (KNN)</a:t>
            </a:r>
          </a:p>
          <a:p>
            <a:pPr marL="0" indent="0">
              <a:lnSpc>
                <a:spcPct val="120000"/>
              </a:lnSpc>
              <a:buNone/>
            </a:pPr>
            <a:r>
              <a:rPr lang="en-US" sz="3200" b="1" dirty="0"/>
              <a:t>Algorithm:</a:t>
            </a:r>
          </a:p>
          <a:p>
            <a:pPr>
              <a:lnSpc>
                <a:spcPct val="120000"/>
              </a:lnSpc>
              <a:buFont typeface="Wingdings" pitchFamily="2" charset="2"/>
              <a:buChar char="Ø"/>
            </a:pPr>
            <a:r>
              <a:rPr lang="en-IN" sz="3200" b="1" i="0" dirty="0">
                <a:effectLst/>
              </a:rPr>
              <a:t>Load and Pre-process Data: </a:t>
            </a:r>
            <a:r>
              <a:rPr lang="en-IN" sz="3200" b="0" i="0" dirty="0">
                <a:effectLst/>
              </a:rPr>
              <a:t>Load the audio data and extract relevant features. Common features for music include Mel-frequency cepstral coefficients (MFCCs), spectral contrast, tempo, and rhythm patterns.</a:t>
            </a:r>
          </a:p>
          <a:p>
            <a:pPr algn="l">
              <a:lnSpc>
                <a:spcPct val="120000"/>
              </a:lnSpc>
              <a:buFont typeface="Wingdings" pitchFamily="2" charset="2"/>
              <a:buChar char="Ø"/>
            </a:pPr>
            <a:r>
              <a:rPr lang="en-IN" sz="3200" b="1" i="0" dirty="0">
                <a:effectLst/>
              </a:rPr>
              <a:t>Feature Scaling: </a:t>
            </a:r>
            <a:r>
              <a:rPr lang="en-IN" sz="3200" b="0" i="0" dirty="0">
                <a:effectLst/>
              </a:rPr>
              <a:t>Standardize or normalize the feature values. This step is essential for distance-based algorithms like KNN.</a:t>
            </a:r>
          </a:p>
          <a:p>
            <a:pPr algn="l">
              <a:lnSpc>
                <a:spcPct val="120000"/>
              </a:lnSpc>
              <a:buFont typeface="Wingdings" pitchFamily="2" charset="2"/>
              <a:buChar char="Ø"/>
            </a:pPr>
            <a:r>
              <a:rPr lang="en-IN" sz="3200" b="1" i="0" dirty="0">
                <a:effectLst/>
              </a:rPr>
              <a:t>Split Data:</a:t>
            </a:r>
            <a:r>
              <a:rPr lang="en-IN" sz="3200" dirty="0"/>
              <a:t> </a:t>
            </a:r>
            <a:r>
              <a:rPr lang="en-IN" sz="3200" b="0" i="0" dirty="0">
                <a:effectLst/>
              </a:rPr>
              <a:t>Divide the dataset into training and testing sets. A common split is around 70-80% for training and the remaining for testing.</a:t>
            </a:r>
          </a:p>
          <a:p>
            <a:pPr algn="l">
              <a:lnSpc>
                <a:spcPct val="120000"/>
              </a:lnSpc>
              <a:buFont typeface="Wingdings" pitchFamily="2" charset="2"/>
              <a:buChar char="Ø"/>
            </a:pPr>
            <a:r>
              <a:rPr lang="en-IN" sz="3200" b="1" i="0" dirty="0">
                <a:effectLst/>
              </a:rPr>
              <a:t>Choose the Number of </a:t>
            </a:r>
            <a:r>
              <a:rPr lang="en-IN" sz="3200" b="1" i="0" dirty="0" err="1">
                <a:effectLst/>
              </a:rPr>
              <a:t>Neighbors</a:t>
            </a:r>
            <a:r>
              <a:rPr lang="en-IN" sz="3200" b="1" i="0" dirty="0">
                <a:effectLst/>
              </a:rPr>
              <a:t> (K): </a:t>
            </a:r>
            <a:r>
              <a:rPr lang="en-IN" sz="3200" b="0" i="0" dirty="0">
                <a:effectLst/>
              </a:rPr>
              <a:t>Decide on the number of </a:t>
            </a:r>
            <a:r>
              <a:rPr lang="en-IN" sz="3200" b="0" i="0" dirty="0" err="1">
                <a:effectLst/>
              </a:rPr>
              <a:t>neighbors</a:t>
            </a:r>
            <a:r>
              <a:rPr lang="en-IN" sz="3200" b="0" i="0" dirty="0">
                <a:effectLst/>
              </a:rPr>
              <a:t> (K) to consider when making predictions. This parameter is crucial and can be chosen through techniques like cross-validation.</a:t>
            </a:r>
          </a:p>
          <a:p>
            <a:pPr algn="l">
              <a:lnSpc>
                <a:spcPct val="120000"/>
              </a:lnSpc>
              <a:buFont typeface="Wingdings" pitchFamily="2" charset="2"/>
              <a:buChar char="Ø"/>
            </a:pPr>
            <a:r>
              <a:rPr lang="en-IN" sz="3200" b="1" i="0" dirty="0">
                <a:effectLst/>
              </a:rPr>
              <a:t>Train the KNN Model: </a:t>
            </a:r>
            <a:r>
              <a:rPr lang="en-IN" sz="3200" b="0" i="0" dirty="0">
                <a:effectLst/>
              </a:rPr>
              <a:t>Train the KNN classifier using the training data. The model stores the feature vectors and their corresponding labels.</a:t>
            </a:r>
          </a:p>
          <a:p>
            <a:pPr marL="0" indent="0">
              <a:buNone/>
            </a:pPr>
            <a:endParaRPr lang="en-US" sz="3200" dirty="0"/>
          </a:p>
          <a:p>
            <a:endParaRPr lang="en-US" dirty="0"/>
          </a:p>
        </p:txBody>
      </p:sp>
    </p:spTree>
    <p:extLst>
      <p:ext uri="{BB962C8B-B14F-4D97-AF65-F5344CB8AC3E}">
        <p14:creationId xmlns:p14="http://schemas.microsoft.com/office/powerpoint/2010/main" val="3752220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484-6126-D102-2893-8CAF88C18509}"/>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1205DD43-2286-FB1E-E616-5D241F5577BC}"/>
              </a:ext>
            </a:extLst>
          </p:cNvPr>
          <p:cNvSpPr>
            <a:spLocks noGrp="1"/>
          </p:cNvSpPr>
          <p:nvPr>
            <p:ph idx="1"/>
          </p:nvPr>
        </p:nvSpPr>
        <p:spPr/>
        <p:txBody>
          <a:bodyPr>
            <a:normAutofit/>
          </a:bodyPr>
          <a:lstStyle/>
          <a:p>
            <a:pPr algn="l">
              <a:lnSpc>
                <a:spcPct val="110000"/>
              </a:lnSpc>
              <a:buFont typeface="Wingdings" pitchFamily="2" charset="2"/>
              <a:buChar char="Ø"/>
            </a:pPr>
            <a:r>
              <a:rPr lang="en-IN" sz="2000" b="1" dirty="0"/>
              <a:t>Predictions: </a:t>
            </a:r>
            <a:r>
              <a:rPr lang="en-IN" sz="2000" dirty="0"/>
              <a:t>For each instance in the test set, find the K training instances closest to it based on the chosen distance metric (e.g., Euclidean distance).</a:t>
            </a:r>
          </a:p>
          <a:p>
            <a:pPr>
              <a:lnSpc>
                <a:spcPct val="110000"/>
              </a:lnSpc>
              <a:buFont typeface="Wingdings" pitchFamily="2" charset="2"/>
              <a:buChar char="Ø"/>
            </a:pPr>
            <a:r>
              <a:rPr lang="en-IN" sz="2000" b="1" dirty="0"/>
              <a:t>Majority Voting: </a:t>
            </a:r>
            <a:r>
              <a:rPr lang="en-IN" sz="2000" dirty="0"/>
              <a:t>Assign the class label to the test instance based on majority voting from its K nearest neighbours.</a:t>
            </a:r>
          </a:p>
          <a:p>
            <a:pPr>
              <a:lnSpc>
                <a:spcPct val="110000"/>
              </a:lnSpc>
              <a:buFont typeface="Wingdings" pitchFamily="2" charset="2"/>
              <a:buChar char="Ø"/>
            </a:pPr>
            <a:r>
              <a:rPr lang="en-IN" sz="2000" b="1" dirty="0"/>
              <a:t>Evaluate Performance: </a:t>
            </a:r>
            <a:r>
              <a:rPr lang="en-IN" sz="2000" dirty="0"/>
              <a:t>Assess the performance of the model using metrics such as accuracy, precision, recall, and F1 score on the test set.</a:t>
            </a:r>
          </a:p>
          <a:p>
            <a:pPr>
              <a:lnSpc>
                <a:spcPct val="110000"/>
              </a:lnSpc>
              <a:buFont typeface="Wingdings" pitchFamily="2" charset="2"/>
              <a:buChar char="Ø"/>
            </a:pPr>
            <a:r>
              <a:rPr lang="en-IN" sz="2000" b="1" dirty="0"/>
              <a:t>Parameter Tuning: </a:t>
            </a:r>
            <a:r>
              <a:rPr lang="en-IN" sz="2000" dirty="0"/>
              <a:t>Experiment with different values of K and other hyperparameters to optimize the model's performance. Consider using techniques like grid search or cross-validation.</a:t>
            </a:r>
            <a:endParaRPr lang="en-IN" sz="2000" b="0" i="0" dirty="0">
              <a:effectLst/>
              <a:latin typeface="Söhne"/>
            </a:endParaRPr>
          </a:p>
          <a:p>
            <a:pPr marL="0" indent="0">
              <a:lnSpc>
                <a:spcPct val="110000"/>
              </a:lnSpc>
              <a:buNone/>
            </a:pPr>
            <a:endParaRPr lang="en-US" dirty="0"/>
          </a:p>
          <a:p>
            <a:endParaRPr lang="en-US" dirty="0"/>
          </a:p>
        </p:txBody>
      </p:sp>
    </p:spTree>
    <p:extLst>
      <p:ext uri="{BB962C8B-B14F-4D97-AF65-F5344CB8AC3E}">
        <p14:creationId xmlns:p14="http://schemas.microsoft.com/office/powerpoint/2010/main" val="3610153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E8ED-F00B-BF24-B465-BCCD1248BE4A}"/>
              </a:ext>
            </a:extLst>
          </p:cNvPr>
          <p:cNvSpPr>
            <a:spLocks noGrp="1"/>
          </p:cNvSpPr>
          <p:nvPr>
            <p:ph type="title"/>
          </p:nvPr>
        </p:nvSpPr>
        <p:spPr/>
        <p:txBody>
          <a:bodyPr/>
          <a:lstStyle/>
          <a:p>
            <a:r>
              <a:rPr lang="en-US" dirty="0"/>
              <a:t>Technical Modules</a:t>
            </a:r>
          </a:p>
        </p:txBody>
      </p:sp>
      <p:pic>
        <p:nvPicPr>
          <p:cNvPr id="5" name="Content Placeholder 4" descr="A white background with a black and white flag&#10;&#10;Description automatically generated with medium confidence">
            <a:extLst>
              <a:ext uri="{FF2B5EF4-FFF2-40B4-BE49-F238E27FC236}">
                <a16:creationId xmlns:a16="http://schemas.microsoft.com/office/drawing/2014/main" id="{3A270631-44C8-A0D5-2887-EB006EB41ED9}"/>
              </a:ext>
            </a:extLst>
          </p:cNvPr>
          <p:cNvPicPr>
            <a:picLocks noGrp="1" noChangeAspect="1"/>
          </p:cNvPicPr>
          <p:nvPr>
            <p:ph idx="1"/>
          </p:nvPr>
        </p:nvPicPr>
        <p:blipFill>
          <a:blip r:embed="rId2"/>
          <a:stretch>
            <a:fillRect/>
          </a:stretch>
        </p:blipFill>
        <p:spPr>
          <a:xfrm>
            <a:off x="838200" y="2024404"/>
            <a:ext cx="10515600" cy="2809191"/>
          </a:xfrm>
        </p:spPr>
      </p:pic>
      <p:sp>
        <p:nvSpPr>
          <p:cNvPr id="7" name="TextBox 6">
            <a:extLst>
              <a:ext uri="{FF2B5EF4-FFF2-40B4-BE49-F238E27FC236}">
                <a16:creationId xmlns:a16="http://schemas.microsoft.com/office/drawing/2014/main" id="{0E18B0A4-624A-3A55-F897-97CAB8CEEB2A}"/>
              </a:ext>
            </a:extLst>
          </p:cNvPr>
          <p:cNvSpPr txBox="1"/>
          <p:nvPr/>
        </p:nvSpPr>
        <p:spPr>
          <a:xfrm>
            <a:off x="819423" y="1610797"/>
            <a:ext cx="1690143" cy="369332"/>
          </a:xfrm>
          <a:prstGeom prst="rect">
            <a:avLst/>
          </a:prstGeom>
          <a:noFill/>
        </p:spPr>
        <p:txBody>
          <a:bodyPr wrap="none" rtlCol="0">
            <a:spAutoFit/>
          </a:bodyPr>
          <a:lstStyle/>
          <a:p>
            <a:r>
              <a:rPr lang="en-US" dirty="0"/>
              <a:t>Dataset Loading</a:t>
            </a:r>
          </a:p>
        </p:txBody>
      </p:sp>
    </p:spTree>
    <p:extLst>
      <p:ext uri="{BB962C8B-B14F-4D97-AF65-F5344CB8AC3E}">
        <p14:creationId xmlns:p14="http://schemas.microsoft.com/office/powerpoint/2010/main" val="2260717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FF17-FD12-28FB-607D-A42FFAA67CB7}"/>
              </a:ext>
            </a:extLst>
          </p:cNvPr>
          <p:cNvSpPr>
            <a:spLocks noGrp="1"/>
          </p:cNvSpPr>
          <p:nvPr>
            <p:ph type="title"/>
          </p:nvPr>
        </p:nvSpPr>
        <p:spPr>
          <a:xfrm>
            <a:off x="838200" y="365125"/>
            <a:ext cx="10515600" cy="1006475"/>
          </a:xfrm>
        </p:spPr>
        <p:txBody>
          <a:bodyPr/>
          <a:lstStyle/>
          <a:p>
            <a:r>
              <a:rPr lang="en-US" dirty="0"/>
              <a:t>Technical Modules</a:t>
            </a:r>
          </a:p>
        </p:txBody>
      </p:sp>
      <p:pic>
        <p:nvPicPr>
          <p:cNvPr id="5" name="Content Placeholder 4" descr="A screen shot of a computer&#10;&#10;Description automatically generated">
            <a:extLst>
              <a:ext uri="{FF2B5EF4-FFF2-40B4-BE49-F238E27FC236}">
                <a16:creationId xmlns:a16="http://schemas.microsoft.com/office/drawing/2014/main" id="{A9ED581B-F0E1-31D0-0DFC-17F2D967A380}"/>
              </a:ext>
            </a:extLst>
          </p:cNvPr>
          <p:cNvPicPr>
            <a:picLocks noGrp="1" noChangeAspect="1"/>
          </p:cNvPicPr>
          <p:nvPr>
            <p:ph idx="1"/>
          </p:nvPr>
        </p:nvPicPr>
        <p:blipFill>
          <a:blip r:embed="rId2"/>
          <a:stretch>
            <a:fillRect/>
          </a:stretch>
        </p:blipFill>
        <p:spPr>
          <a:xfrm>
            <a:off x="838200" y="1944910"/>
            <a:ext cx="10515600" cy="4112768"/>
          </a:xfrm>
        </p:spPr>
      </p:pic>
      <p:sp>
        <p:nvSpPr>
          <p:cNvPr id="6" name="TextBox 5">
            <a:extLst>
              <a:ext uri="{FF2B5EF4-FFF2-40B4-BE49-F238E27FC236}">
                <a16:creationId xmlns:a16="http://schemas.microsoft.com/office/drawing/2014/main" id="{449650D2-BD0A-C032-14C6-02FF6B643073}"/>
              </a:ext>
            </a:extLst>
          </p:cNvPr>
          <p:cNvSpPr txBox="1"/>
          <p:nvPr/>
        </p:nvSpPr>
        <p:spPr>
          <a:xfrm>
            <a:off x="838200" y="1575578"/>
            <a:ext cx="4123629" cy="369332"/>
          </a:xfrm>
          <a:prstGeom prst="rect">
            <a:avLst/>
          </a:prstGeom>
          <a:noFill/>
        </p:spPr>
        <p:txBody>
          <a:bodyPr wrap="none" rtlCol="0">
            <a:spAutoFit/>
          </a:bodyPr>
          <a:lstStyle/>
          <a:p>
            <a:r>
              <a:rPr lang="en-US" dirty="0"/>
              <a:t>Data preprocessing and feature extraction</a:t>
            </a:r>
          </a:p>
        </p:txBody>
      </p:sp>
    </p:spTree>
    <p:extLst>
      <p:ext uri="{BB962C8B-B14F-4D97-AF65-F5344CB8AC3E}">
        <p14:creationId xmlns:p14="http://schemas.microsoft.com/office/powerpoint/2010/main" val="1188796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06EC-B487-705C-A528-6AC33F05D702}"/>
              </a:ext>
            </a:extLst>
          </p:cNvPr>
          <p:cNvSpPr>
            <a:spLocks noGrp="1"/>
          </p:cNvSpPr>
          <p:nvPr>
            <p:ph type="title"/>
          </p:nvPr>
        </p:nvSpPr>
        <p:spPr/>
        <p:txBody>
          <a:bodyPr/>
          <a:lstStyle/>
          <a:p>
            <a:r>
              <a:rPr lang="en-US" dirty="0"/>
              <a:t>Existing System</a:t>
            </a:r>
          </a:p>
        </p:txBody>
      </p:sp>
      <p:sp>
        <p:nvSpPr>
          <p:cNvPr id="3" name="Content Placeholder 2">
            <a:extLst>
              <a:ext uri="{FF2B5EF4-FFF2-40B4-BE49-F238E27FC236}">
                <a16:creationId xmlns:a16="http://schemas.microsoft.com/office/drawing/2014/main" id="{55157EAA-0C58-1228-557D-BC7561BAF486}"/>
              </a:ext>
            </a:extLst>
          </p:cNvPr>
          <p:cNvSpPr>
            <a:spLocks noGrp="1"/>
          </p:cNvSpPr>
          <p:nvPr>
            <p:ph idx="1"/>
          </p:nvPr>
        </p:nvSpPr>
        <p:spPr>
          <a:xfrm>
            <a:off x="751114" y="1460500"/>
            <a:ext cx="10515600" cy="5032375"/>
          </a:xfrm>
        </p:spPr>
        <p:txBody>
          <a:bodyPr>
            <a:normAutofit/>
          </a:bodyPr>
          <a:lstStyle/>
          <a:p>
            <a:pPr marL="0" indent="0" algn="l">
              <a:buNone/>
            </a:pPr>
            <a:r>
              <a:rPr lang="en-IN" sz="2000" b="1" i="0" dirty="0">
                <a:effectLst/>
              </a:rPr>
              <a:t>Advantages:</a:t>
            </a:r>
            <a:endParaRPr lang="en-IN" sz="2000" b="0" i="0" dirty="0">
              <a:effectLst/>
            </a:endParaRPr>
          </a:p>
          <a:p>
            <a:r>
              <a:rPr lang="en-IN" sz="2000" b="1" i="0" dirty="0">
                <a:effectLst/>
              </a:rPr>
              <a:t>Interpretability:</a:t>
            </a:r>
            <a:r>
              <a:rPr lang="en-IN" sz="2000" b="0" i="0" dirty="0">
                <a:effectLst/>
              </a:rPr>
              <a:t> Decision Trees are highly interpretable, allowing users to understand classification logic intuitively.</a:t>
            </a:r>
          </a:p>
          <a:p>
            <a:r>
              <a:rPr lang="en-IN" sz="2000" b="1" i="0" dirty="0">
                <a:effectLst/>
              </a:rPr>
              <a:t>Simplicity:</a:t>
            </a:r>
            <a:r>
              <a:rPr lang="en-IN" sz="2000" b="0" i="0" dirty="0">
                <a:effectLst/>
              </a:rPr>
              <a:t> They require minimal data pre-processing and no feature scaling, making them user-friendly.</a:t>
            </a:r>
          </a:p>
          <a:p>
            <a:pPr algn="l"/>
            <a:r>
              <a:rPr lang="en-IN" sz="2000" b="1" i="0" dirty="0">
                <a:effectLst/>
              </a:rPr>
              <a:t>Versatility:</a:t>
            </a:r>
            <a:r>
              <a:rPr lang="en-IN" sz="2000" b="0" i="0" dirty="0">
                <a:effectLst/>
              </a:rPr>
              <a:t> Decision Trees can handle numerical and categorical data, and they work well for multi-class classification, relevant to music genre classification.</a:t>
            </a:r>
            <a:r>
              <a:rPr lang="en-IN" sz="2000" b="1" i="0" dirty="0">
                <a:effectLst/>
              </a:rPr>
              <a:t> </a:t>
            </a:r>
          </a:p>
          <a:p>
            <a:pPr marL="0" indent="0" algn="l">
              <a:buNone/>
            </a:pPr>
            <a:r>
              <a:rPr lang="en-IN" sz="2000" b="1" i="0" dirty="0">
                <a:effectLst/>
              </a:rPr>
              <a:t>Disadvantages:</a:t>
            </a:r>
            <a:endParaRPr lang="en-IN" sz="2000" b="0" i="0" dirty="0">
              <a:effectLst/>
            </a:endParaRPr>
          </a:p>
          <a:p>
            <a:r>
              <a:rPr lang="en-IN" sz="2000" b="1" i="0" dirty="0">
                <a:effectLst/>
              </a:rPr>
              <a:t>Overfitting:</a:t>
            </a:r>
            <a:r>
              <a:rPr lang="en-IN" sz="2000" b="0" i="0" dirty="0">
                <a:effectLst/>
              </a:rPr>
              <a:t> Decision Trees are susceptible to overfitting, leading to poor generalization when the tree becomes too complex.</a:t>
            </a:r>
          </a:p>
          <a:p>
            <a:r>
              <a:rPr lang="en-IN" sz="2000" b="1" i="0" dirty="0">
                <a:effectLst/>
              </a:rPr>
              <a:t>Limited Feature Learning:</a:t>
            </a:r>
            <a:r>
              <a:rPr lang="en-IN" sz="2000" b="0" i="0" dirty="0">
                <a:effectLst/>
              </a:rPr>
              <a:t> They rely on manually engineered features, which may not capture complex patterns in audio data.</a:t>
            </a:r>
          </a:p>
          <a:p>
            <a:endParaRPr lang="en-US" sz="2000" dirty="0"/>
          </a:p>
        </p:txBody>
      </p:sp>
    </p:spTree>
    <p:extLst>
      <p:ext uri="{BB962C8B-B14F-4D97-AF65-F5344CB8AC3E}">
        <p14:creationId xmlns:p14="http://schemas.microsoft.com/office/powerpoint/2010/main" val="1927288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58D4-14F4-77B5-8ACA-6E37A1D410B2}"/>
              </a:ext>
            </a:extLst>
          </p:cNvPr>
          <p:cNvSpPr>
            <a:spLocks noGrp="1"/>
          </p:cNvSpPr>
          <p:nvPr>
            <p:ph type="title"/>
          </p:nvPr>
        </p:nvSpPr>
        <p:spPr/>
        <p:txBody>
          <a:bodyPr/>
          <a:lstStyle/>
          <a:p>
            <a:r>
              <a:rPr lang="en-US" dirty="0"/>
              <a:t>Technical Modules</a:t>
            </a:r>
          </a:p>
        </p:txBody>
      </p:sp>
      <p:pic>
        <p:nvPicPr>
          <p:cNvPr id="5" name="Content Placeholder 4" descr="A screenshot of a computer&#10;&#10;Description automatically generated">
            <a:extLst>
              <a:ext uri="{FF2B5EF4-FFF2-40B4-BE49-F238E27FC236}">
                <a16:creationId xmlns:a16="http://schemas.microsoft.com/office/drawing/2014/main" id="{4F3770FD-6831-FBDC-3C1B-6E60660064EA}"/>
              </a:ext>
            </a:extLst>
          </p:cNvPr>
          <p:cNvPicPr>
            <a:picLocks noGrp="1" noChangeAspect="1"/>
          </p:cNvPicPr>
          <p:nvPr>
            <p:ph idx="1"/>
          </p:nvPr>
        </p:nvPicPr>
        <p:blipFill>
          <a:blip r:embed="rId2"/>
          <a:stretch>
            <a:fillRect/>
          </a:stretch>
        </p:blipFill>
        <p:spPr>
          <a:xfrm>
            <a:off x="838200" y="2200735"/>
            <a:ext cx="10515600" cy="3143918"/>
          </a:xfrm>
        </p:spPr>
      </p:pic>
      <p:sp>
        <p:nvSpPr>
          <p:cNvPr id="6" name="TextBox 5">
            <a:extLst>
              <a:ext uri="{FF2B5EF4-FFF2-40B4-BE49-F238E27FC236}">
                <a16:creationId xmlns:a16="http://schemas.microsoft.com/office/drawing/2014/main" id="{0386F745-871D-6DB4-AFB2-1EA77DCC9C87}"/>
              </a:ext>
            </a:extLst>
          </p:cNvPr>
          <p:cNvSpPr txBox="1"/>
          <p:nvPr/>
        </p:nvSpPr>
        <p:spPr>
          <a:xfrm>
            <a:off x="838200" y="1831403"/>
            <a:ext cx="2158924" cy="369332"/>
          </a:xfrm>
          <a:prstGeom prst="rect">
            <a:avLst/>
          </a:prstGeom>
          <a:noFill/>
        </p:spPr>
        <p:txBody>
          <a:bodyPr wrap="none" rtlCol="0">
            <a:spAutoFit/>
          </a:bodyPr>
          <a:lstStyle/>
          <a:p>
            <a:r>
              <a:rPr lang="en-US" dirty="0"/>
              <a:t>KNN implementation</a:t>
            </a:r>
          </a:p>
        </p:txBody>
      </p:sp>
    </p:spTree>
    <p:extLst>
      <p:ext uri="{BB962C8B-B14F-4D97-AF65-F5344CB8AC3E}">
        <p14:creationId xmlns:p14="http://schemas.microsoft.com/office/powerpoint/2010/main" val="4014525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9592-A9D8-E124-E787-0BEAE1C13D97}"/>
              </a:ext>
            </a:extLst>
          </p:cNvPr>
          <p:cNvSpPr>
            <a:spLocks noGrp="1"/>
          </p:cNvSpPr>
          <p:nvPr>
            <p:ph type="title"/>
          </p:nvPr>
        </p:nvSpPr>
        <p:spPr/>
        <p:txBody>
          <a:bodyPr/>
          <a:lstStyle/>
          <a:p>
            <a:r>
              <a:rPr lang="en-US" dirty="0"/>
              <a:t>Technical Modules</a:t>
            </a:r>
          </a:p>
        </p:txBody>
      </p:sp>
      <p:pic>
        <p:nvPicPr>
          <p:cNvPr id="5" name="Content Placeholder 4" descr="A close-up of a computer screen&#10;&#10;Description automatically generated">
            <a:extLst>
              <a:ext uri="{FF2B5EF4-FFF2-40B4-BE49-F238E27FC236}">
                <a16:creationId xmlns:a16="http://schemas.microsoft.com/office/drawing/2014/main" id="{9AE39B6E-D165-DC05-875E-3E8FD3E70622}"/>
              </a:ext>
            </a:extLst>
          </p:cNvPr>
          <p:cNvPicPr>
            <a:picLocks noGrp="1" noChangeAspect="1"/>
          </p:cNvPicPr>
          <p:nvPr>
            <p:ph idx="1"/>
          </p:nvPr>
        </p:nvPicPr>
        <p:blipFill>
          <a:blip r:embed="rId2"/>
          <a:stretch>
            <a:fillRect/>
          </a:stretch>
        </p:blipFill>
        <p:spPr>
          <a:xfrm>
            <a:off x="709613" y="2650165"/>
            <a:ext cx="10515600" cy="2317332"/>
          </a:xfrm>
        </p:spPr>
      </p:pic>
      <p:sp>
        <p:nvSpPr>
          <p:cNvPr id="6" name="TextBox 5">
            <a:extLst>
              <a:ext uri="{FF2B5EF4-FFF2-40B4-BE49-F238E27FC236}">
                <a16:creationId xmlns:a16="http://schemas.microsoft.com/office/drawing/2014/main" id="{7C3F300E-7178-246D-F5F1-F95FC4953DDD}"/>
              </a:ext>
            </a:extLst>
          </p:cNvPr>
          <p:cNvSpPr txBox="1"/>
          <p:nvPr/>
        </p:nvSpPr>
        <p:spPr>
          <a:xfrm>
            <a:off x="709613" y="2280833"/>
            <a:ext cx="2158924" cy="369332"/>
          </a:xfrm>
          <a:prstGeom prst="rect">
            <a:avLst/>
          </a:prstGeom>
          <a:noFill/>
        </p:spPr>
        <p:txBody>
          <a:bodyPr wrap="none" rtlCol="0">
            <a:spAutoFit/>
          </a:bodyPr>
          <a:lstStyle/>
          <a:p>
            <a:r>
              <a:rPr lang="en-US" dirty="0"/>
              <a:t>KNN implementation</a:t>
            </a:r>
          </a:p>
        </p:txBody>
      </p:sp>
    </p:spTree>
    <p:extLst>
      <p:ext uri="{BB962C8B-B14F-4D97-AF65-F5344CB8AC3E}">
        <p14:creationId xmlns:p14="http://schemas.microsoft.com/office/powerpoint/2010/main" val="391935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268C-FD42-71AB-4F59-18E789275357}"/>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0438CA75-EB07-4AF5-FBE6-0B08883539F3}"/>
              </a:ext>
            </a:extLst>
          </p:cNvPr>
          <p:cNvSpPr>
            <a:spLocks noGrp="1"/>
          </p:cNvSpPr>
          <p:nvPr>
            <p:ph idx="1"/>
          </p:nvPr>
        </p:nvSpPr>
        <p:spPr/>
        <p:txBody>
          <a:bodyPr/>
          <a:lstStyle/>
          <a:p>
            <a:pPr marL="0" indent="0">
              <a:buNone/>
            </a:pPr>
            <a:r>
              <a:rPr lang="en-US" dirty="0"/>
              <a:t>3.</a:t>
            </a:r>
            <a:r>
              <a:rPr lang="en-US" sz="2000" b="1" dirty="0"/>
              <a:t>Testing</a:t>
            </a:r>
          </a:p>
          <a:p>
            <a:pPr marL="0" indent="0">
              <a:buNone/>
            </a:pPr>
            <a:r>
              <a:rPr lang="en-US" sz="2000" dirty="0"/>
              <a:t>In this phase, the three models are tested and their accuracy, F1-Score and confusion matrix are generated.</a:t>
            </a:r>
          </a:p>
          <a:p>
            <a:r>
              <a:rPr lang="en-US" sz="2000" b="1" dirty="0"/>
              <a:t>Convolutional Neural Networks</a:t>
            </a:r>
          </a:p>
          <a:p>
            <a:pPr marL="0" indent="0">
              <a:buNone/>
            </a:pPr>
            <a:r>
              <a:rPr lang="en-US" sz="2000" dirty="0"/>
              <a:t>Accuracy</a:t>
            </a:r>
          </a:p>
        </p:txBody>
      </p:sp>
      <p:pic>
        <p:nvPicPr>
          <p:cNvPr id="5" name="Picture 4">
            <a:extLst>
              <a:ext uri="{FF2B5EF4-FFF2-40B4-BE49-F238E27FC236}">
                <a16:creationId xmlns:a16="http://schemas.microsoft.com/office/drawing/2014/main" id="{99CE0742-72B3-904F-8C5C-A5F03BA9FA6D}"/>
              </a:ext>
            </a:extLst>
          </p:cNvPr>
          <p:cNvPicPr>
            <a:picLocks noChangeAspect="1"/>
          </p:cNvPicPr>
          <p:nvPr/>
        </p:nvPicPr>
        <p:blipFill rotWithShape="1">
          <a:blip r:embed="rId2"/>
          <a:srcRect t="432" r="12877"/>
          <a:stretch/>
        </p:blipFill>
        <p:spPr>
          <a:xfrm>
            <a:off x="838200" y="4001294"/>
            <a:ext cx="9891713" cy="1114426"/>
          </a:xfrm>
          <a:prstGeom prst="rect">
            <a:avLst/>
          </a:prstGeom>
        </p:spPr>
      </p:pic>
    </p:spTree>
    <p:extLst>
      <p:ext uri="{BB962C8B-B14F-4D97-AF65-F5344CB8AC3E}">
        <p14:creationId xmlns:p14="http://schemas.microsoft.com/office/powerpoint/2010/main" val="882069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C8F8-8E14-B0A5-F79F-8FA9F6321120}"/>
              </a:ext>
            </a:extLst>
          </p:cNvPr>
          <p:cNvSpPr>
            <a:spLocks noGrp="1"/>
          </p:cNvSpPr>
          <p:nvPr>
            <p:ph type="title"/>
          </p:nvPr>
        </p:nvSpPr>
        <p:spPr>
          <a:xfrm>
            <a:off x="838200" y="365126"/>
            <a:ext cx="10515600" cy="935038"/>
          </a:xfrm>
        </p:spPr>
        <p:txBody>
          <a:bodyPr/>
          <a:lstStyle/>
          <a:p>
            <a:r>
              <a:rPr lang="en-US" dirty="0"/>
              <a:t>Technical Modules</a:t>
            </a:r>
          </a:p>
        </p:txBody>
      </p:sp>
      <p:pic>
        <p:nvPicPr>
          <p:cNvPr id="5" name="Content Placeholder 4" descr="A screenshot of a computer program&#10;&#10;Description automatically generated">
            <a:extLst>
              <a:ext uri="{FF2B5EF4-FFF2-40B4-BE49-F238E27FC236}">
                <a16:creationId xmlns:a16="http://schemas.microsoft.com/office/drawing/2014/main" id="{718E9362-DF9B-3E57-24C7-02BE20576FE0}"/>
              </a:ext>
            </a:extLst>
          </p:cNvPr>
          <p:cNvPicPr>
            <a:picLocks noGrp="1" noChangeAspect="1"/>
          </p:cNvPicPr>
          <p:nvPr>
            <p:ph idx="1"/>
          </p:nvPr>
        </p:nvPicPr>
        <p:blipFill>
          <a:blip r:embed="rId2"/>
          <a:stretch>
            <a:fillRect/>
          </a:stretch>
        </p:blipFill>
        <p:spPr>
          <a:xfrm>
            <a:off x="838199" y="1897062"/>
            <a:ext cx="8120063" cy="4553645"/>
          </a:xfrm>
        </p:spPr>
      </p:pic>
      <p:sp>
        <p:nvSpPr>
          <p:cNvPr id="6" name="TextBox 5">
            <a:extLst>
              <a:ext uri="{FF2B5EF4-FFF2-40B4-BE49-F238E27FC236}">
                <a16:creationId xmlns:a16="http://schemas.microsoft.com/office/drawing/2014/main" id="{607BFF0D-B6EA-C020-3CD6-CEEBD2A68334}"/>
              </a:ext>
            </a:extLst>
          </p:cNvPr>
          <p:cNvSpPr txBox="1"/>
          <p:nvPr/>
        </p:nvSpPr>
        <p:spPr>
          <a:xfrm>
            <a:off x="838199" y="1527730"/>
            <a:ext cx="3048848" cy="369332"/>
          </a:xfrm>
          <a:prstGeom prst="rect">
            <a:avLst/>
          </a:prstGeom>
          <a:noFill/>
        </p:spPr>
        <p:txBody>
          <a:bodyPr wrap="none" rtlCol="0">
            <a:spAutoFit/>
          </a:bodyPr>
          <a:lstStyle/>
          <a:p>
            <a:r>
              <a:rPr lang="en-US" dirty="0"/>
              <a:t>F1 Score and Confusion Matrix</a:t>
            </a:r>
          </a:p>
        </p:txBody>
      </p:sp>
    </p:spTree>
    <p:extLst>
      <p:ext uri="{BB962C8B-B14F-4D97-AF65-F5344CB8AC3E}">
        <p14:creationId xmlns:p14="http://schemas.microsoft.com/office/powerpoint/2010/main" val="1619436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4E20-B70D-D3BD-3703-3CB6E122B2B4}"/>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73EE0A88-8851-5284-A8D7-A1B85B76FDF6}"/>
              </a:ext>
            </a:extLst>
          </p:cNvPr>
          <p:cNvSpPr>
            <a:spLocks noGrp="1"/>
          </p:cNvSpPr>
          <p:nvPr>
            <p:ph idx="1"/>
          </p:nvPr>
        </p:nvSpPr>
        <p:spPr/>
        <p:txBody>
          <a:bodyPr/>
          <a:lstStyle/>
          <a:p>
            <a:r>
              <a:rPr lang="en-US" sz="2000" dirty="0"/>
              <a:t>Long Short-Term Memory</a:t>
            </a:r>
          </a:p>
          <a:p>
            <a:pPr marL="0" indent="0">
              <a:buNone/>
            </a:pPr>
            <a:endParaRPr lang="en-US" sz="2000" dirty="0"/>
          </a:p>
          <a:p>
            <a:pPr marL="0" indent="0">
              <a:buNone/>
            </a:pPr>
            <a:r>
              <a:rPr lang="en-US" sz="2000" dirty="0"/>
              <a:t>Accuracy</a:t>
            </a:r>
          </a:p>
          <a:p>
            <a:pPr marL="0" indent="0">
              <a:buNone/>
            </a:pPr>
            <a:endParaRPr lang="en-US" dirty="0"/>
          </a:p>
        </p:txBody>
      </p:sp>
      <p:pic>
        <p:nvPicPr>
          <p:cNvPr id="5" name="Picture 4" descr="A close-up of a white background&#10;&#10;Description automatically generated">
            <a:extLst>
              <a:ext uri="{FF2B5EF4-FFF2-40B4-BE49-F238E27FC236}">
                <a16:creationId xmlns:a16="http://schemas.microsoft.com/office/drawing/2014/main" id="{0A96BD1E-3C82-6BEA-DD86-D3E1A0A56CC5}"/>
              </a:ext>
            </a:extLst>
          </p:cNvPr>
          <p:cNvPicPr>
            <a:picLocks noChangeAspect="1"/>
          </p:cNvPicPr>
          <p:nvPr/>
        </p:nvPicPr>
        <p:blipFill>
          <a:blip r:embed="rId2"/>
          <a:stretch>
            <a:fillRect/>
          </a:stretch>
        </p:blipFill>
        <p:spPr>
          <a:xfrm>
            <a:off x="715980" y="3037875"/>
            <a:ext cx="10637820" cy="1439474"/>
          </a:xfrm>
          <a:prstGeom prst="rect">
            <a:avLst/>
          </a:prstGeom>
        </p:spPr>
      </p:pic>
    </p:spTree>
    <p:extLst>
      <p:ext uri="{BB962C8B-B14F-4D97-AF65-F5344CB8AC3E}">
        <p14:creationId xmlns:p14="http://schemas.microsoft.com/office/powerpoint/2010/main" val="2683979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CAEF-41DA-5E49-3841-4B7AC454DF47}"/>
              </a:ext>
            </a:extLst>
          </p:cNvPr>
          <p:cNvSpPr>
            <a:spLocks noGrp="1"/>
          </p:cNvSpPr>
          <p:nvPr>
            <p:ph type="title"/>
          </p:nvPr>
        </p:nvSpPr>
        <p:spPr/>
        <p:txBody>
          <a:bodyPr/>
          <a:lstStyle/>
          <a:p>
            <a:r>
              <a:rPr lang="en-US" dirty="0"/>
              <a:t>Technical Modules</a:t>
            </a:r>
          </a:p>
        </p:txBody>
      </p:sp>
      <p:pic>
        <p:nvPicPr>
          <p:cNvPr id="5" name="Content Placeholder 4" descr="A screenshot of a computer&#10;&#10;Description automatically generated">
            <a:extLst>
              <a:ext uri="{FF2B5EF4-FFF2-40B4-BE49-F238E27FC236}">
                <a16:creationId xmlns:a16="http://schemas.microsoft.com/office/drawing/2014/main" id="{E89BCD1A-7841-1150-3978-55DFECB6C40B}"/>
              </a:ext>
            </a:extLst>
          </p:cNvPr>
          <p:cNvPicPr>
            <a:picLocks noGrp="1" noChangeAspect="1"/>
          </p:cNvPicPr>
          <p:nvPr>
            <p:ph idx="1"/>
          </p:nvPr>
        </p:nvPicPr>
        <p:blipFill>
          <a:blip r:embed="rId2"/>
          <a:stretch>
            <a:fillRect/>
          </a:stretch>
        </p:blipFill>
        <p:spPr>
          <a:xfrm>
            <a:off x="838200" y="2192110"/>
            <a:ext cx="10515600" cy="3618367"/>
          </a:xfrm>
        </p:spPr>
      </p:pic>
      <p:sp>
        <p:nvSpPr>
          <p:cNvPr id="6" name="TextBox 5">
            <a:extLst>
              <a:ext uri="{FF2B5EF4-FFF2-40B4-BE49-F238E27FC236}">
                <a16:creationId xmlns:a16="http://schemas.microsoft.com/office/drawing/2014/main" id="{50701EF9-5F1E-84A3-AF73-010B03DEE408}"/>
              </a:ext>
            </a:extLst>
          </p:cNvPr>
          <p:cNvSpPr txBox="1"/>
          <p:nvPr/>
        </p:nvSpPr>
        <p:spPr>
          <a:xfrm>
            <a:off x="838200" y="1822778"/>
            <a:ext cx="3048848" cy="369332"/>
          </a:xfrm>
          <a:prstGeom prst="rect">
            <a:avLst/>
          </a:prstGeom>
          <a:noFill/>
        </p:spPr>
        <p:txBody>
          <a:bodyPr wrap="none" rtlCol="0">
            <a:spAutoFit/>
          </a:bodyPr>
          <a:lstStyle/>
          <a:p>
            <a:r>
              <a:rPr lang="en-US" dirty="0"/>
              <a:t>F1 Score and Confusion Matrix</a:t>
            </a:r>
          </a:p>
        </p:txBody>
      </p:sp>
    </p:spTree>
    <p:extLst>
      <p:ext uri="{BB962C8B-B14F-4D97-AF65-F5344CB8AC3E}">
        <p14:creationId xmlns:p14="http://schemas.microsoft.com/office/powerpoint/2010/main" val="1870672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B43F-3A79-91D0-5F9E-C843ABFF8067}"/>
              </a:ext>
            </a:extLst>
          </p:cNvPr>
          <p:cNvSpPr>
            <a:spLocks noGrp="1"/>
          </p:cNvSpPr>
          <p:nvPr>
            <p:ph type="title"/>
          </p:nvPr>
        </p:nvSpPr>
        <p:spPr/>
        <p:txBody>
          <a:bodyPr/>
          <a:lstStyle/>
          <a:p>
            <a:r>
              <a:rPr lang="en-US" dirty="0"/>
              <a:t>Technical Modules</a:t>
            </a:r>
          </a:p>
        </p:txBody>
      </p:sp>
      <p:sp>
        <p:nvSpPr>
          <p:cNvPr id="3" name="Content Placeholder 2">
            <a:extLst>
              <a:ext uri="{FF2B5EF4-FFF2-40B4-BE49-F238E27FC236}">
                <a16:creationId xmlns:a16="http://schemas.microsoft.com/office/drawing/2014/main" id="{1AE7A692-0B7C-6327-5F95-B40B31B73C1E}"/>
              </a:ext>
            </a:extLst>
          </p:cNvPr>
          <p:cNvSpPr>
            <a:spLocks noGrp="1"/>
          </p:cNvSpPr>
          <p:nvPr>
            <p:ph idx="1"/>
          </p:nvPr>
        </p:nvSpPr>
        <p:spPr/>
        <p:txBody>
          <a:bodyPr/>
          <a:lstStyle/>
          <a:p>
            <a:r>
              <a:rPr lang="en-US" sz="2000" dirty="0"/>
              <a:t>K Nearest Neighbors Algorithm</a:t>
            </a:r>
          </a:p>
          <a:p>
            <a:pPr marL="0" indent="0">
              <a:buNone/>
            </a:pPr>
            <a:endParaRPr lang="en-US" dirty="0"/>
          </a:p>
        </p:txBody>
      </p:sp>
      <p:pic>
        <p:nvPicPr>
          <p:cNvPr id="5" name="Picture 4">
            <a:extLst>
              <a:ext uri="{FF2B5EF4-FFF2-40B4-BE49-F238E27FC236}">
                <a16:creationId xmlns:a16="http://schemas.microsoft.com/office/drawing/2014/main" id="{F7993CBE-BB88-D439-0C14-3C57203709B6}"/>
              </a:ext>
            </a:extLst>
          </p:cNvPr>
          <p:cNvPicPr>
            <a:picLocks noChangeAspect="1"/>
          </p:cNvPicPr>
          <p:nvPr/>
        </p:nvPicPr>
        <p:blipFill>
          <a:blip r:embed="rId2"/>
          <a:stretch>
            <a:fillRect/>
          </a:stretch>
        </p:blipFill>
        <p:spPr>
          <a:xfrm>
            <a:off x="838200" y="2920459"/>
            <a:ext cx="7772400" cy="860439"/>
          </a:xfrm>
          <a:prstGeom prst="rect">
            <a:avLst/>
          </a:prstGeom>
        </p:spPr>
      </p:pic>
      <p:pic>
        <p:nvPicPr>
          <p:cNvPr id="7" name="Picture 6" descr="A white rectangular object with a black border&#10;&#10;Description automatically generated">
            <a:extLst>
              <a:ext uri="{FF2B5EF4-FFF2-40B4-BE49-F238E27FC236}">
                <a16:creationId xmlns:a16="http://schemas.microsoft.com/office/drawing/2014/main" id="{F58CCE4A-A652-61F3-895C-11FA9005D8D9}"/>
              </a:ext>
            </a:extLst>
          </p:cNvPr>
          <p:cNvPicPr>
            <a:picLocks noChangeAspect="1"/>
          </p:cNvPicPr>
          <p:nvPr/>
        </p:nvPicPr>
        <p:blipFill>
          <a:blip r:embed="rId3"/>
          <a:stretch>
            <a:fillRect/>
          </a:stretch>
        </p:blipFill>
        <p:spPr>
          <a:xfrm>
            <a:off x="838200" y="4383073"/>
            <a:ext cx="9715160" cy="1242219"/>
          </a:xfrm>
          <a:prstGeom prst="rect">
            <a:avLst/>
          </a:prstGeom>
        </p:spPr>
      </p:pic>
      <p:sp>
        <p:nvSpPr>
          <p:cNvPr id="8" name="TextBox 7">
            <a:extLst>
              <a:ext uri="{FF2B5EF4-FFF2-40B4-BE49-F238E27FC236}">
                <a16:creationId xmlns:a16="http://schemas.microsoft.com/office/drawing/2014/main" id="{A7C744A4-455C-042C-96D3-B103E82FEB8E}"/>
              </a:ext>
            </a:extLst>
          </p:cNvPr>
          <p:cNvSpPr txBox="1"/>
          <p:nvPr/>
        </p:nvSpPr>
        <p:spPr>
          <a:xfrm>
            <a:off x="838200" y="2414004"/>
            <a:ext cx="2334678" cy="400110"/>
          </a:xfrm>
          <a:prstGeom prst="rect">
            <a:avLst/>
          </a:prstGeom>
          <a:noFill/>
        </p:spPr>
        <p:txBody>
          <a:bodyPr wrap="none" rtlCol="0">
            <a:spAutoFit/>
          </a:bodyPr>
          <a:lstStyle/>
          <a:p>
            <a:r>
              <a:rPr lang="en-US" sz="2000" dirty="0"/>
              <a:t>Accuracy Calculation</a:t>
            </a:r>
          </a:p>
        </p:txBody>
      </p:sp>
      <p:sp>
        <p:nvSpPr>
          <p:cNvPr id="9" name="TextBox 8">
            <a:extLst>
              <a:ext uri="{FF2B5EF4-FFF2-40B4-BE49-F238E27FC236}">
                <a16:creationId xmlns:a16="http://schemas.microsoft.com/office/drawing/2014/main" id="{BAFEE0DC-95CC-AABF-EA1D-4D0A2132EB04}"/>
              </a:ext>
            </a:extLst>
          </p:cNvPr>
          <p:cNvSpPr txBox="1"/>
          <p:nvPr/>
        </p:nvSpPr>
        <p:spPr>
          <a:xfrm>
            <a:off x="797958" y="4043885"/>
            <a:ext cx="1118768" cy="400110"/>
          </a:xfrm>
          <a:prstGeom prst="rect">
            <a:avLst/>
          </a:prstGeom>
          <a:noFill/>
        </p:spPr>
        <p:txBody>
          <a:bodyPr wrap="none" rtlCol="0">
            <a:spAutoFit/>
          </a:bodyPr>
          <a:lstStyle/>
          <a:p>
            <a:r>
              <a:rPr lang="en-US" sz="2000" dirty="0"/>
              <a:t>Accuracy</a:t>
            </a:r>
          </a:p>
        </p:txBody>
      </p:sp>
    </p:spTree>
    <p:extLst>
      <p:ext uri="{BB962C8B-B14F-4D97-AF65-F5344CB8AC3E}">
        <p14:creationId xmlns:p14="http://schemas.microsoft.com/office/powerpoint/2010/main" val="2430607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ACF90-9FBC-C640-99F9-BA07B8F79B52}"/>
              </a:ext>
            </a:extLst>
          </p:cNvPr>
          <p:cNvSpPr>
            <a:spLocks noGrp="1"/>
          </p:cNvSpPr>
          <p:nvPr>
            <p:ph type="title"/>
          </p:nvPr>
        </p:nvSpPr>
        <p:spPr>
          <a:xfrm>
            <a:off x="838200" y="365126"/>
            <a:ext cx="10515600" cy="820738"/>
          </a:xfrm>
        </p:spPr>
        <p:txBody>
          <a:bodyPr/>
          <a:lstStyle/>
          <a:p>
            <a:r>
              <a:rPr lang="en-US" dirty="0"/>
              <a:t>Technical Modules</a:t>
            </a:r>
          </a:p>
        </p:txBody>
      </p:sp>
      <p:pic>
        <p:nvPicPr>
          <p:cNvPr id="5" name="Content Placeholder 4" descr="A screenshot of a computer&#10;&#10;Description automatically generated">
            <a:extLst>
              <a:ext uri="{FF2B5EF4-FFF2-40B4-BE49-F238E27FC236}">
                <a16:creationId xmlns:a16="http://schemas.microsoft.com/office/drawing/2014/main" id="{225B34C1-056F-0A79-75C4-5563BB131689}"/>
              </a:ext>
            </a:extLst>
          </p:cNvPr>
          <p:cNvPicPr>
            <a:picLocks noGrp="1" noChangeAspect="1"/>
          </p:cNvPicPr>
          <p:nvPr>
            <p:ph idx="1"/>
          </p:nvPr>
        </p:nvPicPr>
        <p:blipFill>
          <a:blip r:embed="rId2"/>
          <a:stretch>
            <a:fillRect/>
          </a:stretch>
        </p:blipFill>
        <p:spPr>
          <a:xfrm>
            <a:off x="990237" y="1825625"/>
            <a:ext cx="9811475" cy="4351338"/>
          </a:xfrm>
        </p:spPr>
      </p:pic>
      <p:sp>
        <p:nvSpPr>
          <p:cNvPr id="6" name="TextBox 5">
            <a:extLst>
              <a:ext uri="{FF2B5EF4-FFF2-40B4-BE49-F238E27FC236}">
                <a16:creationId xmlns:a16="http://schemas.microsoft.com/office/drawing/2014/main" id="{DC534A6D-981E-F16D-13EB-8497B59E89ED}"/>
              </a:ext>
            </a:extLst>
          </p:cNvPr>
          <p:cNvSpPr txBox="1"/>
          <p:nvPr/>
        </p:nvSpPr>
        <p:spPr>
          <a:xfrm>
            <a:off x="990237" y="1456293"/>
            <a:ext cx="3048848" cy="369332"/>
          </a:xfrm>
          <a:prstGeom prst="rect">
            <a:avLst/>
          </a:prstGeom>
          <a:noFill/>
        </p:spPr>
        <p:txBody>
          <a:bodyPr wrap="none" rtlCol="0">
            <a:spAutoFit/>
          </a:bodyPr>
          <a:lstStyle/>
          <a:p>
            <a:r>
              <a:rPr lang="en-US" dirty="0"/>
              <a:t>F1 Score and Confusion Matrix</a:t>
            </a:r>
          </a:p>
        </p:txBody>
      </p:sp>
    </p:spTree>
    <p:extLst>
      <p:ext uri="{BB962C8B-B14F-4D97-AF65-F5344CB8AC3E}">
        <p14:creationId xmlns:p14="http://schemas.microsoft.com/office/powerpoint/2010/main" val="3582461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AFBD-D2D9-8069-D160-E6802B30CF21}"/>
              </a:ext>
            </a:extLst>
          </p:cNvPr>
          <p:cNvSpPr>
            <a:spLocks noGrp="1"/>
          </p:cNvSpPr>
          <p:nvPr>
            <p:ph type="title"/>
          </p:nvPr>
        </p:nvSpPr>
        <p:spPr>
          <a:xfrm>
            <a:off x="838200" y="365125"/>
            <a:ext cx="9906000" cy="852487"/>
          </a:xfrm>
        </p:spPr>
        <p:txBody>
          <a:bodyPr/>
          <a:lstStyle/>
          <a:p>
            <a:r>
              <a:rPr lang="en-US" dirty="0"/>
              <a:t>Performance Metrics</a:t>
            </a:r>
          </a:p>
        </p:txBody>
      </p:sp>
      <p:sp>
        <p:nvSpPr>
          <p:cNvPr id="3" name="Content Placeholder 2">
            <a:extLst>
              <a:ext uri="{FF2B5EF4-FFF2-40B4-BE49-F238E27FC236}">
                <a16:creationId xmlns:a16="http://schemas.microsoft.com/office/drawing/2014/main" id="{DCE92F13-364A-79B1-B862-E57337156778}"/>
              </a:ext>
            </a:extLst>
          </p:cNvPr>
          <p:cNvSpPr>
            <a:spLocks noGrp="1"/>
          </p:cNvSpPr>
          <p:nvPr>
            <p:ph idx="1"/>
          </p:nvPr>
        </p:nvSpPr>
        <p:spPr>
          <a:xfrm>
            <a:off x="838200" y="1389061"/>
            <a:ext cx="10515600" cy="5468939"/>
          </a:xfrm>
        </p:spPr>
        <p:txBody>
          <a:bodyPr>
            <a:noAutofit/>
          </a:bodyPr>
          <a:lstStyle/>
          <a:p>
            <a:pPr marL="0" indent="0">
              <a:buNone/>
            </a:pPr>
            <a:r>
              <a:rPr lang="en-IN" sz="2000" dirty="0"/>
              <a:t>1.</a:t>
            </a:r>
            <a:r>
              <a:rPr lang="en-IN" sz="2000" b="1" i="0" dirty="0">
                <a:effectLst/>
              </a:rPr>
              <a:t>Accuracy Score:</a:t>
            </a:r>
          </a:p>
          <a:p>
            <a:r>
              <a:rPr lang="en-IN" sz="2000" b="0" i="0" dirty="0">
                <a:effectLst/>
              </a:rPr>
              <a:t>Accuracy measures the ratio of correctly predicted instances to the total number of instances in a classification problem. It provides a general idea of how well the model is performing.</a:t>
            </a:r>
          </a:p>
          <a:p>
            <a:pPr marL="0" indent="0">
              <a:buNone/>
            </a:pPr>
            <a:r>
              <a:rPr lang="en-IN" sz="2000" b="1" i="0" dirty="0">
                <a:effectLst/>
              </a:rPr>
              <a:t>    Formula:</a:t>
            </a:r>
          </a:p>
          <a:p>
            <a:r>
              <a:rPr lang="en-IN" sz="2000" b="0" i="0" dirty="0">
                <a:effectLst/>
              </a:rPr>
              <a:t>Accuracy = (True Positives + True Negatives) / (True Positives + True Negatives + False Positives + False Negatives)</a:t>
            </a:r>
          </a:p>
          <a:p>
            <a:pPr marL="0" indent="0">
              <a:buNone/>
            </a:pPr>
            <a:r>
              <a:rPr lang="en-IN" sz="2000" b="0" i="0" dirty="0">
                <a:effectLst/>
              </a:rPr>
              <a:t>2. </a:t>
            </a:r>
            <a:r>
              <a:rPr lang="en-IN" sz="2000" b="1" i="0" dirty="0">
                <a:effectLst/>
              </a:rPr>
              <a:t>F1 Score:</a:t>
            </a:r>
          </a:p>
          <a:p>
            <a:r>
              <a:rPr lang="en-IN" sz="2000" b="0" i="0" dirty="0">
                <a:effectLst/>
              </a:rPr>
              <a:t>The F1 score is a metric that considers both precision and recall. It is the harmonic mean of precision and recall and is particularly useful when the class distribution is imbalanced.</a:t>
            </a:r>
          </a:p>
          <a:p>
            <a:pPr marL="0" indent="0">
              <a:buNone/>
            </a:pPr>
            <a:r>
              <a:rPr lang="en-IN" sz="2000" b="1" i="0" dirty="0">
                <a:effectLst/>
              </a:rPr>
              <a:t>    Formula:</a:t>
            </a:r>
          </a:p>
          <a:p>
            <a:r>
              <a:rPr lang="en-IN" sz="2000" b="0" i="0" dirty="0">
                <a:effectLst/>
              </a:rPr>
              <a:t>F1 Score = 2 * (Precision * Recall) / (Precision + Recall)</a:t>
            </a:r>
          </a:p>
          <a:p>
            <a:pPr marL="0" indent="0">
              <a:buNone/>
            </a:pPr>
            <a:r>
              <a:rPr lang="en-IN" sz="2000" b="0" i="0" dirty="0">
                <a:effectLst/>
              </a:rPr>
              <a:t>Where:</a:t>
            </a:r>
          </a:p>
          <a:p>
            <a:r>
              <a:rPr lang="en-IN" sz="2000" b="0" i="0" dirty="0">
                <a:effectLst/>
              </a:rPr>
              <a:t>- Precision = True Positives / (True Positives + False Positives)</a:t>
            </a:r>
          </a:p>
          <a:p>
            <a:r>
              <a:rPr lang="en-IN" sz="2000" b="0" i="0" dirty="0">
                <a:effectLst/>
              </a:rPr>
              <a:t>- Recall (Sensitivity) = True Positives / (True Positives + False Negatives)</a:t>
            </a:r>
          </a:p>
          <a:p>
            <a:endParaRPr lang="en-IN" sz="2000" b="0" i="0" dirty="0">
              <a:effectLst/>
            </a:endParaRPr>
          </a:p>
        </p:txBody>
      </p:sp>
    </p:spTree>
    <p:extLst>
      <p:ext uri="{BB962C8B-B14F-4D97-AF65-F5344CB8AC3E}">
        <p14:creationId xmlns:p14="http://schemas.microsoft.com/office/powerpoint/2010/main" val="3336644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73C8-CD86-2AD7-BDA7-1262CBDAB582}"/>
              </a:ext>
            </a:extLst>
          </p:cNvPr>
          <p:cNvSpPr>
            <a:spLocks noGrp="1"/>
          </p:cNvSpPr>
          <p:nvPr>
            <p:ph type="title"/>
          </p:nvPr>
        </p:nvSpPr>
        <p:spPr>
          <a:xfrm>
            <a:off x="784806" y="251618"/>
            <a:ext cx="10515600" cy="1325563"/>
          </a:xfrm>
        </p:spPr>
        <p:txBody>
          <a:bodyPr/>
          <a:lstStyle/>
          <a:p>
            <a:r>
              <a:rPr lang="en-US" dirty="0"/>
              <a:t>Performance Metrics</a:t>
            </a:r>
          </a:p>
        </p:txBody>
      </p:sp>
      <p:sp>
        <p:nvSpPr>
          <p:cNvPr id="3" name="Content Placeholder 2">
            <a:extLst>
              <a:ext uri="{FF2B5EF4-FFF2-40B4-BE49-F238E27FC236}">
                <a16:creationId xmlns:a16="http://schemas.microsoft.com/office/drawing/2014/main" id="{5E8CEEA8-42E1-A512-516C-E9E6CDD6F572}"/>
              </a:ext>
            </a:extLst>
          </p:cNvPr>
          <p:cNvSpPr>
            <a:spLocks noGrp="1"/>
          </p:cNvSpPr>
          <p:nvPr>
            <p:ph idx="1"/>
          </p:nvPr>
        </p:nvSpPr>
        <p:spPr>
          <a:xfrm>
            <a:off x="838200" y="1325562"/>
            <a:ext cx="10515600" cy="5403850"/>
          </a:xfrm>
        </p:spPr>
        <p:txBody>
          <a:bodyPr>
            <a:noAutofit/>
          </a:bodyPr>
          <a:lstStyle/>
          <a:p>
            <a:pPr marL="0" indent="0">
              <a:buNone/>
            </a:pPr>
            <a:r>
              <a:rPr lang="en-IN" sz="2000" b="0" i="0" dirty="0">
                <a:effectLst/>
              </a:rPr>
              <a:t>3. </a:t>
            </a:r>
            <a:r>
              <a:rPr lang="en-IN" sz="2000" b="1" i="0" dirty="0">
                <a:effectLst/>
              </a:rPr>
              <a:t>Confusion Matrix:</a:t>
            </a:r>
          </a:p>
          <a:p>
            <a:r>
              <a:rPr lang="en-IN" sz="2000" b="0" i="0" dirty="0">
                <a:effectLst/>
              </a:rPr>
              <a:t>A confusion matrix is a table that is often used to describe the performance of a classification model. It provides a breakdown of true positives, true negatives, false positives, and false negatives.</a:t>
            </a:r>
          </a:p>
          <a:p>
            <a:r>
              <a:rPr lang="en-IN" sz="2000" b="0" i="0" dirty="0">
                <a:effectLst/>
              </a:rPr>
              <a:t>- True Positives (TP): The number of correctly predicted positive instances.</a:t>
            </a:r>
          </a:p>
          <a:p>
            <a:r>
              <a:rPr lang="en-IN" sz="2000" b="0" i="0" dirty="0">
                <a:effectLst/>
              </a:rPr>
              <a:t>- True Negatives (TN): The number of correctly predicted negative instances.</a:t>
            </a:r>
          </a:p>
          <a:p>
            <a:r>
              <a:rPr lang="en-IN" sz="2000" b="0" i="0" dirty="0">
                <a:effectLst/>
              </a:rPr>
              <a:t>- False Positives (FP): The number of negative instances incorrectly predicted as positive (Type I error).</a:t>
            </a:r>
          </a:p>
          <a:p>
            <a:r>
              <a:rPr lang="en-IN" sz="2000" b="0" i="0" dirty="0">
                <a:effectLst/>
              </a:rPr>
              <a:t>- False Negatives (FN): The number of positive instances incorrectly predicted as negative (Type II error).</a:t>
            </a:r>
          </a:p>
          <a:p>
            <a:pPr marL="0" indent="0">
              <a:buNone/>
            </a:pPr>
            <a:endParaRPr lang="en-IN" sz="2000" b="0" i="0" dirty="0">
              <a:effectLst/>
            </a:endParaRPr>
          </a:p>
          <a:p>
            <a:endParaRPr lang="en-US" sz="2000" dirty="0"/>
          </a:p>
        </p:txBody>
      </p:sp>
      <p:pic>
        <p:nvPicPr>
          <p:cNvPr id="8" name="Picture 7" descr="A diagram of values&#10;&#10;Description automatically generated">
            <a:extLst>
              <a:ext uri="{FF2B5EF4-FFF2-40B4-BE49-F238E27FC236}">
                <a16:creationId xmlns:a16="http://schemas.microsoft.com/office/drawing/2014/main" id="{FCA26B58-96A9-3F5F-B802-5A0FA7A1394F}"/>
              </a:ext>
            </a:extLst>
          </p:cNvPr>
          <p:cNvPicPr>
            <a:picLocks noChangeAspect="1"/>
          </p:cNvPicPr>
          <p:nvPr/>
        </p:nvPicPr>
        <p:blipFill>
          <a:blip r:embed="rId2"/>
          <a:stretch>
            <a:fillRect/>
          </a:stretch>
        </p:blipFill>
        <p:spPr>
          <a:xfrm>
            <a:off x="4238625" y="4910932"/>
            <a:ext cx="2260600" cy="1695450"/>
          </a:xfrm>
          <a:prstGeom prst="rect">
            <a:avLst/>
          </a:prstGeom>
        </p:spPr>
      </p:pic>
    </p:spTree>
    <p:extLst>
      <p:ext uri="{BB962C8B-B14F-4D97-AF65-F5344CB8AC3E}">
        <p14:creationId xmlns:p14="http://schemas.microsoft.com/office/powerpoint/2010/main" val="3051873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4089-F612-2275-8EA3-71616D80D9F4}"/>
              </a:ext>
            </a:extLst>
          </p:cNvPr>
          <p:cNvSpPr>
            <a:spLocks noGrp="1"/>
          </p:cNvSpPr>
          <p:nvPr>
            <p:ph type="title"/>
          </p:nvPr>
        </p:nvSpPr>
        <p:spPr/>
        <p:txBody>
          <a:bodyPr/>
          <a:lstStyle/>
          <a:p>
            <a:r>
              <a:rPr lang="en-US" dirty="0"/>
              <a:t>Existing System</a:t>
            </a:r>
          </a:p>
        </p:txBody>
      </p:sp>
      <p:sp>
        <p:nvSpPr>
          <p:cNvPr id="3" name="Content Placeholder 2">
            <a:extLst>
              <a:ext uri="{FF2B5EF4-FFF2-40B4-BE49-F238E27FC236}">
                <a16:creationId xmlns:a16="http://schemas.microsoft.com/office/drawing/2014/main" id="{9D7766CC-85BF-88E9-3F81-350B369B1BF4}"/>
              </a:ext>
            </a:extLst>
          </p:cNvPr>
          <p:cNvSpPr>
            <a:spLocks noGrp="1"/>
          </p:cNvSpPr>
          <p:nvPr>
            <p:ph idx="1"/>
          </p:nvPr>
        </p:nvSpPr>
        <p:spPr/>
        <p:txBody>
          <a:bodyPr/>
          <a:lstStyle/>
          <a:p>
            <a:pPr marL="0" indent="0" algn="l">
              <a:buNone/>
            </a:pPr>
            <a:r>
              <a:rPr lang="en-IN" sz="2000" b="1" i="0" dirty="0">
                <a:effectLst/>
              </a:rPr>
              <a:t>How CNNs Address Decisio</a:t>
            </a:r>
            <a:r>
              <a:rPr lang="en-IN" sz="2000" b="1" dirty="0"/>
              <a:t>n Tree’s </a:t>
            </a:r>
            <a:r>
              <a:rPr lang="en-IN" sz="2000" b="1" i="0" dirty="0">
                <a:effectLst/>
              </a:rPr>
              <a:t>Limitations:</a:t>
            </a:r>
            <a:endParaRPr lang="en-IN" sz="2000" dirty="0"/>
          </a:p>
          <a:p>
            <a:pPr algn="l"/>
            <a:r>
              <a:rPr lang="en-IN" sz="2000" b="1" i="0" dirty="0">
                <a:effectLst/>
              </a:rPr>
              <a:t>Overfitting:</a:t>
            </a:r>
            <a:r>
              <a:rPr lang="en-IN" sz="2000" b="0" i="0" dirty="0">
                <a:effectLst/>
              </a:rPr>
              <a:t> CNNs can be effectively regularized with techniques like dropout and weight decay, preventing overfitting and promoting generalization.</a:t>
            </a:r>
          </a:p>
          <a:p>
            <a:pPr algn="l"/>
            <a:r>
              <a:rPr lang="en-IN" sz="2000" b="1" i="0" dirty="0">
                <a:effectLst/>
              </a:rPr>
              <a:t>Feature Learning:</a:t>
            </a:r>
            <a:r>
              <a:rPr lang="en-IN" sz="2000" b="0" i="0" dirty="0">
                <a:effectLst/>
              </a:rPr>
              <a:t> CNNs automatically learn relevant features from raw audio data, reducing the need for hand-crafted features, which is especially valuable for music genre classification with intricate audio patterns.</a:t>
            </a:r>
          </a:p>
          <a:p>
            <a:pPr marL="0" indent="0">
              <a:buNone/>
            </a:pPr>
            <a:endParaRPr lang="en-US" dirty="0"/>
          </a:p>
        </p:txBody>
      </p:sp>
    </p:spTree>
    <p:extLst>
      <p:ext uri="{BB962C8B-B14F-4D97-AF65-F5344CB8AC3E}">
        <p14:creationId xmlns:p14="http://schemas.microsoft.com/office/powerpoint/2010/main" val="10221915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AD622-FDE9-EB97-CF49-6C570C82BAD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646DED4-F217-05D0-BD31-3CC4EBE65669}"/>
              </a:ext>
            </a:extLst>
          </p:cNvPr>
          <p:cNvSpPr>
            <a:spLocks noGrp="1"/>
          </p:cNvSpPr>
          <p:nvPr>
            <p:ph idx="1"/>
          </p:nvPr>
        </p:nvSpPr>
        <p:spPr/>
        <p:txBody>
          <a:bodyPr>
            <a:normAutofit/>
          </a:bodyPr>
          <a:lstStyle/>
          <a:p>
            <a:r>
              <a:rPr lang="en-IN" sz="2200" b="0" i="0" dirty="0">
                <a:solidFill>
                  <a:srgbClr val="232323"/>
                </a:solidFill>
                <a:effectLst/>
              </a:rPr>
              <a:t>Tzanetakis, G. and Cook, P. (2002) Musical Genre Classification of Audio Signals. IEEE Transactions on Speech and Audio Processing, 10, 293-302.</a:t>
            </a:r>
            <a:br>
              <a:rPr lang="en-IN" sz="2200" dirty="0"/>
            </a:br>
            <a:r>
              <a:rPr lang="en-IN" sz="2200" b="0" i="0" dirty="0">
                <a:solidFill>
                  <a:srgbClr val="232323"/>
                </a:solidFill>
                <a:effectLst/>
                <a:hlinkClick r:id="rId2"/>
              </a:rPr>
              <a:t>https://doi.org/10.1109/TSA.2002.800560</a:t>
            </a:r>
            <a:endParaRPr lang="en-IN" sz="2200" b="0" i="0" dirty="0">
              <a:solidFill>
                <a:srgbClr val="232323"/>
              </a:solidFill>
              <a:effectLst/>
            </a:endParaRPr>
          </a:p>
          <a:p>
            <a:r>
              <a:rPr lang="en-IN" sz="2200" b="0" i="0" dirty="0">
                <a:solidFill>
                  <a:srgbClr val="333333"/>
                </a:solidFill>
                <a:effectLst/>
              </a:rPr>
              <a:t>Changsheng Xu, N. C. </a:t>
            </a:r>
            <a:r>
              <a:rPr lang="en-IN" sz="2200" b="0" i="0" dirty="0" err="1">
                <a:solidFill>
                  <a:srgbClr val="333333"/>
                </a:solidFill>
                <a:effectLst/>
              </a:rPr>
              <a:t>Maddage</a:t>
            </a:r>
            <a:r>
              <a:rPr lang="en-IN" sz="2200" b="0" i="0" dirty="0">
                <a:solidFill>
                  <a:srgbClr val="333333"/>
                </a:solidFill>
                <a:effectLst/>
              </a:rPr>
              <a:t>, Xi Shao, Fang Cao and Qi Tian, "Musical genre classification using support vector machines," </a:t>
            </a:r>
            <a:r>
              <a:rPr lang="en-IN" sz="2200" b="0" i="1" dirty="0">
                <a:solidFill>
                  <a:srgbClr val="333333"/>
                </a:solidFill>
                <a:effectLst/>
              </a:rPr>
              <a:t>2003 </a:t>
            </a:r>
            <a:r>
              <a:rPr lang="en-IN" sz="2200" b="0" dirty="0">
                <a:solidFill>
                  <a:srgbClr val="333333"/>
                </a:solidFill>
                <a:effectLst/>
              </a:rPr>
              <a:t>IEEE International Conference on Acoustics, Speech, and Signal Processing, 2003. Proceedings</a:t>
            </a:r>
            <a:r>
              <a:rPr lang="en-IN" sz="2200" b="0" i="1" dirty="0">
                <a:solidFill>
                  <a:srgbClr val="333333"/>
                </a:solidFill>
                <a:effectLst/>
              </a:rPr>
              <a:t>. (ICASSP '03).</a:t>
            </a:r>
            <a:r>
              <a:rPr lang="en-IN" sz="2200" b="0" i="0" dirty="0">
                <a:solidFill>
                  <a:srgbClr val="333333"/>
                </a:solidFill>
                <a:effectLst/>
              </a:rPr>
              <a:t>, Hong Kong, 2003, pp. V-429, </a:t>
            </a:r>
            <a:r>
              <a:rPr lang="en-IN" sz="2200" b="0" i="0" dirty="0" err="1">
                <a:solidFill>
                  <a:srgbClr val="333333"/>
                </a:solidFill>
                <a:effectLst/>
              </a:rPr>
              <a:t>doi</a:t>
            </a:r>
            <a:r>
              <a:rPr lang="en-IN" sz="2200" b="0" i="0" dirty="0">
                <a:solidFill>
                  <a:srgbClr val="333333"/>
                </a:solidFill>
                <a:effectLst/>
              </a:rPr>
              <a:t>: 10.1109/ICASSP.2003.1199998.</a:t>
            </a:r>
            <a:r>
              <a:rPr lang="en-IN" sz="2200" dirty="0">
                <a:solidFill>
                  <a:srgbClr val="333333"/>
                </a:solidFill>
              </a:rPr>
              <a:t> </a:t>
            </a:r>
          </a:p>
          <a:p>
            <a:pPr marL="0" indent="0">
              <a:buNone/>
            </a:pPr>
            <a:r>
              <a:rPr lang="en-IN" sz="2200" dirty="0">
                <a:solidFill>
                  <a:srgbClr val="333333"/>
                </a:solidFill>
              </a:rPr>
              <a:t>    </a:t>
            </a:r>
            <a:r>
              <a:rPr lang="en-IN" sz="2200" u="sng" dirty="0">
                <a:solidFill>
                  <a:schemeClr val="accent1"/>
                </a:solidFill>
              </a:rPr>
              <a:t>doi</a:t>
            </a:r>
            <a:r>
              <a:rPr lang="en-IN" sz="2200" u="sng" dirty="0">
                <a:solidFill>
                  <a:srgbClr val="333333"/>
                </a:solidFill>
              </a:rPr>
              <a:t>:</a:t>
            </a:r>
            <a:r>
              <a:rPr lang="en-IN" sz="2200" b="0" i="0" dirty="0">
                <a:solidFill>
                  <a:srgbClr val="006699"/>
                </a:solidFill>
                <a:effectLst/>
                <a:hlinkClick r:id="rId3"/>
              </a:rPr>
              <a:t>10.1109/ICASSP.2003.1199998</a:t>
            </a:r>
            <a:endParaRPr lang="en-IN" sz="2200" dirty="0">
              <a:solidFill>
                <a:srgbClr val="333333"/>
              </a:solidFill>
            </a:endParaRPr>
          </a:p>
          <a:p>
            <a:r>
              <a:rPr lang="en-IN" sz="2200" b="0" i="0" dirty="0">
                <a:solidFill>
                  <a:srgbClr val="333333"/>
                </a:solidFill>
                <a:effectLst/>
              </a:rPr>
              <a:t>M. Shah, N. </a:t>
            </a:r>
            <a:r>
              <a:rPr lang="en-IN" sz="2200" b="0" i="0" dirty="0" err="1">
                <a:solidFill>
                  <a:srgbClr val="333333"/>
                </a:solidFill>
                <a:effectLst/>
              </a:rPr>
              <a:t>Pujara</a:t>
            </a:r>
            <a:r>
              <a:rPr lang="en-IN" sz="2200" b="0" i="0" dirty="0">
                <a:solidFill>
                  <a:srgbClr val="333333"/>
                </a:solidFill>
                <a:effectLst/>
              </a:rPr>
              <a:t>, K. </a:t>
            </a:r>
            <a:r>
              <a:rPr lang="en-IN" sz="2200" b="0" i="0" dirty="0" err="1">
                <a:solidFill>
                  <a:srgbClr val="333333"/>
                </a:solidFill>
                <a:effectLst/>
              </a:rPr>
              <a:t>Mangaroliya</a:t>
            </a:r>
            <a:r>
              <a:rPr lang="en-IN" sz="2200" b="0" i="0" dirty="0">
                <a:solidFill>
                  <a:srgbClr val="333333"/>
                </a:solidFill>
                <a:effectLst/>
              </a:rPr>
              <a:t>, L. Gohil, T. Vyas and S. </a:t>
            </a:r>
            <a:r>
              <a:rPr lang="en-IN" sz="2200" b="0" i="0" dirty="0" err="1">
                <a:solidFill>
                  <a:srgbClr val="333333"/>
                </a:solidFill>
                <a:effectLst/>
              </a:rPr>
              <a:t>Degadwala</a:t>
            </a:r>
            <a:r>
              <a:rPr lang="en-IN" sz="2200" b="0" i="0" dirty="0">
                <a:solidFill>
                  <a:srgbClr val="333333"/>
                </a:solidFill>
                <a:effectLst/>
              </a:rPr>
              <a:t>, "Music Genre Classification using Deep Learning," </a:t>
            </a:r>
            <a:r>
              <a:rPr lang="en-IN" sz="2200" b="0" i="1" dirty="0">
                <a:solidFill>
                  <a:srgbClr val="333333"/>
                </a:solidFill>
                <a:effectLst/>
              </a:rPr>
              <a:t>2022 6th International Conference on Computing Methodologies and Communication (ICCMC)</a:t>
            </a:r>
            <a:r>
              <a:rPr lang="en-IN" sz="2200" b="0" i="0" dirty="0">
                <a:solidFill>
                  <a:srgbClr val="333333"/>
                </a:solidFill>
                <a:effectLst/>
              </a:rPr>
              <a:t>, Erode, India, 2022, pp. 974-978, </a:t>
            </a:r>
          </a:p>
          <a:p>
            <a:pPr marL="0" indent="0">
              <a:buNone/>
            </a:pPr>
            <a:r>
              <a:rPr lang="en-IN" sz="2200" dirty="0">
                <a:solidFill>
                  <a:srgbClr val="333333"/>
                </a:solidFill>
              </a:rPr>
              <a:t>    </a:t>
            </a:r>
            <a:r>
              <a:rPr lang="en-IN" sz="2200" b="0" i="0" u="sng" dirty="0" err="1">
                <a:solidFill>
                  <a:schemeClr val="accent1"/>
                </a:solidFill>
                <a:effectLst/>
              </a:rPr>
              <a:t>doi</a:t>
            </a:r>
            <a:r>
              <a:rPr lang="en-IN" sz="2200" b="0" i="0" u="sng" dirty="0">
                <a:solidFill>
                  <a:schemeClr val="accent1"/>
                </a:solidFill>
                <a:effectLst/>
              </a:rPr>
              <a:t>: 10.1109/ICCMC53470.2022.9753953.</a:t>
            </a:r>
            <a:endParaRPr lang="en-US" sz="2200" u="sng" dirty="0">
              <a:solidFill>
                <a:schemeClr val="accent1"/>
              </a:solidFill>
            </a:endParaRPr>
          </a:p>
        </p:txBody>
      </p:sp>
    </p:spTree>
    <p:extLst>
      <p:ext uri="{BB962C8B-B14F-4D97-AF65-F5344CB8AC3E}">
        <p14:creationId xmlns:p14="http://schemas.microsoft.com/office/powerpoint/2010/main" val="1646923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E43E-AD50-8F55-57B6-1789D2DF2850}"/>
              </a:ext>
            </a:extLst>
          </p:cNvPr>
          <p:cNvSpPr>
            <a:spLocks noGrp="1"/>
          </p:cNvSpPr>
          <p:nvPr>
            <p:ph type="title"/>
          </p:nvPr>
        </p:nvSpPr>
        <p:spPr/>
        <p:txBody>
          <a:bodyPr/>
          <a:lstStyle/>
          <a:p>
            <a:r>
              <a:rPr lang="en-US" dirty="0"/>
              <a:t>Use Case Diagram</a:t>
            </a:r>
          </a:p>
        </p:txBody>
      </p:sp>
      <p:pic>
        <p:nvPicPr>
          <p:cNvPr id="9" name="Content Placeholder 8" descr="A diagram of a system&#10;&#10;Description automatically generated">
            <a:extLst>
              <a:ext uri="{FF2B5EF4-FFF2-40B4-BE49-F238E27FC236}">
                <a16:creationId xmlns:a16="http://schemas.microsoft.com/office/drawing/2014/main" id="{5A6915AD-2C1B-8416-57C9-A87CF75DD499}"/>
              </a:ext>
            </a:extLst>
          </p:cNvPr>
          <p:cNvPicPr>
            <a:picLocks noGrp="1" noChangeAspect="1"/>
          </p:cNvPicPr>
          <p:nvPr>
            <p:ph idx="1"/>
          </p:nvPr>
        </p:nvPicPr>
        <p:blipFill>
          <a:blip r:embed="rId2"/>
          <a:stretch>
            <a:fillRect/>
          </a:stretch>
        </p:blipFill>
        <p:spPr>
          <a:xfrm>
            <a:off x="2504845" y="2179551"/>
            <a:ext cx="6000281" cy="3080358"/>
          </a:xfrm>
        </p:spPr>
      </p:pic>
    </p:spTree>
    <p:extLst>
      <p:ext uri="{BB962C8B-B14F-4D97-AF65-F5344CB8AC3E}">
        <p14:creationId xmlns:p14="http://schemas.microsoft.com/office/powerpoint/2010/main" val="1493320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2B96-ADED-CC87-2D21-F9648CDEB941}"/>
              </a:ext>
            </a:extLst>
          </p:cNvPr>
          <p:cNvSpPr>
            <a:spLocks noGrp="1"/>
          </p:cNvSpPr>
          <p:nvPr>
            <p:ph type="title"/>
          </p:nvPr>
        </p:nvSpPr>
        <p:spPr/>
        <p:txBody>
          <a:bodyPr/>
          <a:lstStyle/>
          <a:p>
            <a:r>
              <a:rPr lang="en-US" dirty="0"/>
              <a:t>Class Diagram</a:t>
            </a:r>
          </a:p>
        </p:txBody>
      </p:sp>
      <p:pic>
        <p:nvPicPr>
          <p:cNvPr id="4" name="Content Placeholder 4" descr="A diagram of a computer program&#10;&#10;Description automatically generated">
            <a:extLst>
              <a:ext uri="{FF2B5EF4-FFF2-40B4-BE49-F238E27FC236}">
                <a16:creationId xmlns:a16="http://schemas.microsoft.com/office/drawing/2014/main" id="{5EF4DA93-11CC-E367-B03E-F576F7CE33E3}"/>
              </a:ext>
            </a:extLst>
          </p:cNvPr>
          <p:cNvPicPr>
            <a:picLocks noGrp="1" noChangeAspect="1"/>
          </p:cNvPicPr>
          <p:nvPr>
            <p:ph idx="1"/>
          </p:nvPr>
        </p:nvPicPr>
        <p:blipFill>
          <a:blip r:embed="rId2"/>
          <a:stretch>
            <a:fillRect/>
          </a:stretch>
        </p:blipFill>
        <p:spPr>
          <a:xfrm>
            <a:off x="4639458" y="2269062"/>
            <a:ext cx="2117601" cy="3808521"/>
          </a:xfrm>
        </p:spPr>
      </p:pic>
    </p:spTree>
    <p:extLst>
      <p:ext uri="{BB962C8B-B14F-4D97-AF65-F5344CB8AC3E}">
        <p14:creationId xmlns:p14="http://schemas.microsoft.com/office/powerpoint/2010/main" val="3533433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44457-4313-921B-B5B3-C7E0431D6F60}"/>
              </a:ext>
            </a:extLst>
          </p:cNvPr>
          <p:cNvSpPr>
            <a:spLocks noGrp="1"/>
          </p:cNvSpPr>
          <p:nvPr>
            <p:ph type="title"/>
          </p:nvPr>
        </p:nvSpPr>
        <p:spPr/>
        <p:txBody>
          <a:bodyPr/>
          <a:lstStyle/>
          <a:p>
            <a:r>
              <a:rPr lang="en-US" dirty="0"/>
              <a:t>Sequence Diagram</a:t>
            </a:r>
          </a:p>
        </p:txBody>
      </p:sp>
      <p:pic>
        <p:nvPicPr>
          <p:cNvPr id="5" name="Content Placeholder 4" descr="A diagram of a model&#10;&#10;Description automatically generated">
            <a:extLst>
              <a:ext uri="{FF2B5EF4-FFF2-40B4-BE49-F238E27FC236}">
                <a16:creationId xmlns:a16="http://schemas.microsoft.com/office/drawing/2014/main" id="{4455B91A-0018-DFE6-5C7C-34A425ACADA5}"/>
              </a:ext>
            </a:extLst>
          </p:cNvPr>
          <p:cNvPicPr>
            <a:picLocks noGrp="1" noChangeAspect="1"/>
          </p:cNvPicPr>
          <p:nvPr>
            <p:ph idx="1"/>
          </p:nvPr>
        </p:nvPicPr>
        <p:blipFill>
          <a:blip r:embed="rId2"/>
          <a:stretch>
            <a:fillRect/>
          </a:stretch>
        </p:blipFill>
        <p:spPr>
          <a:xfrm>
            <a:off x="3852883" y="1821316"/>
            <a:ext cx="4120678" cy="2156917"/>
          </a:xfrm>
        </p:spPr>
      </p:pic>
      <p:pic>
        <p:nvPicPr>
          <p:cNvPr id="7" name="Picture 6">
            <a:extLst>
              <a:ext uri="{FF2B5EF4-FFF2-40B4-BE49-F238E27FC236}">
                <a16:creationId xmlns:a16="http://schemas.microsoft.com/office/drawing/2014/main" id="{A6226361-482E-655A-6556-85F1B437460A}"/>
              </a:ext>
            </a:extLst>
          </p:cNvPr>
          <p:cNvPicPr>
            <a:picLocks noChangeAspect="1"/>
          </p:cNvPicPr>
          <p:nvPr/>
        </p:nvPicPr>
        <p:blipFill>
          <a:blip r:embed="rId3"/>
          <a:stretch>
            <a:fillRect/>
          </a:stretch>
        </p:blipFill>
        <p:spPr>
          <a:xfrm>
            <a:off x="1469668" y="4851437"/>
            <a:ext cx="9252664" cy="798003"/>
          </a:xfrm>
          <a:prstGeom prst="rect">
            <a:avLst/>
          </a:prstGeom>
        </p:spPr>
      </p:pic>
    </p:spTree>
    <p:extLst>
      <p:ext uri="{BB962C8B-B14F-4D97-AF65-F5344CB8AC3E}">
        <p14:creationId xmlns:p14="http://schemas.microsoft.com/office/powerpoint/2010/main" val="210920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8D9D3-711F-7BC5-19AB-98801573D65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E8117A9-C118-A213-F814-D2F1A8926EE6}"/>
              </a:ext>
            </a:extLst>
          </p:cNvPr>
          <p:cNvSpPr>
            <a:spLocks noGrp="1"/>
          </p:cNvSpPr>
          <p:nvPr>
            <p:ph idx="1"/>
          </p:nvPr>
        </p:nvSpPr>
        <p:spPr>
          <a:xfrm>
            <a:off x="838200" y="1540617"/>
            <a:ext cx="10515600" cy="4777056"/>
          </a:xfrm>
        </p:spPr>
        <p:txBody>
          <a:bodyPr>
            <a:noAutofit/>
          </a:bodyPr>
          <a:lstStyle/>
          <a:p>
            <a:r>
              <a:rPr lang="en-IN" sz="2000" b="0" i="0" dirty="0">
                <a:solidFill>
                  <a:srgbClr val="0F0F0F"/>
                </a:solidFill>
                <a:effectLst/>
              </a:rPr>
              <a:t>In conclusion, the music genre classification project involved the comparison of three models—Convolutional Neural Network (CNN), Long Short-Term Memory (LSTM), and K-Nearest Neighbours (KNN). </a:t>
            </a:r>
          </a:p>
          <a:p>
            <a:r>
              <a:rPr lang="en-IN" sz="2000" b="0" i="0" dirty="0">
                <a:solidFill>
                  <a:srgbClr val="0F0F0F"/>
                </a:solidFill>
                <a:effectLst/>
              </a:rPr>
              <a:t>Through rigorous evaluation, it was observed that the CNN model exhibited higher accuracy compared to the other models. </a:t>
            </a:r>
          </a:p>
          <a:p>
            <a:r>
              <a:rPr lang="en-IN" sz="2000" b="0" i="0" dirty="0">
                <a:solidFill>
                  <a:srgbClr val="0F0F0F"/>
                </a:solidFill>
                <a:effectLst/>
              </a:rPr>
              <a:t>The CNN's ability to automatically extract hierarchical features from audio data, particularly when represented using Mel-frequency cepstral coefficients (MFCCs), contributed to its superior performance. </a:t>
            </a:r>
          </a:p>
          <a:p>
            <a:r>
              <a:rPr lang="en-IN" sz="2000" b="0" i="0" dirty="0">
                <a:solidFill>
                  <a:srgbClr val="0F0F0F"/>
                </a:solidFill>
                <a:effectLst/>
              </a:rPr>
              <a:t>While the LSTM model demonstrated temporal sequence learning, and KNN provided interpretability, they fell short of the accuracy achieved by the CNN. </a:t>
            </a:r>
          </a:p>
          <a:p>
            <a:r>
              <a:rPr lang="en-IN" sz="2000" b="0" i="0" dirty="0">
                <a:solidFill>
                  <a:srgbClr val="0F0F0F"/>
                </a:solidFill>
                <a:effectLst/>
              </a:rPr>
              <a:t>The project also featured a user interface implemented using </a:t>
            </a:r>
            <a:r>
              <a:rPr lang="en-IN" sz="2000" b="0" i="0" dirty="0" err="1">
                <a:solidFill>
                  <a:srgbClr val="0F0F0F"/>
                </a:solidFill>
                <a:effectLst/>
              </a:rPr>
              <a:t>Streamlit</a:t>
            </a:r>
            <a:r>
              <a:rPr lang="en-IN" sz="2000" b="0" i="0" dirty="0">
                <a:solidFill>
                  <a:srgbClr val="0F0F0F"/>
                </a:solidFill>
                <a:effectLst/>
              </a:rPr>
              <a:t>, which facilitated easy model usage by allowing users to input audio files for genre predictions, primarily powered by the high-performing CNN model. </a:t>
            </a:r>
          </a:p>
          <a:p>
            <a:r>
              <a:rPr lang="en-IN" sz="2000" b="0" i="0" dirty="0">
                <a:solidFill>
                  <a:srgbClr val="0F0F0F"/>
                </a:solidFill>
                <a:effectLst/>
              </a:rPr>
              <a:t>Overall, the project's findings highlight the effectiveness of deep learning, specifically CNNs, in music genre classification tasks.</a:t>
            </a:r>
            <a:endParaRPr lang="en-US" sz="2000" dirty="0"/>
          </a:p>
        </p:txBody>
      </p:sp>
    </p:spTree>
    <p:extLst>
      <p:ext uri="{BB962C8B-B14F-4D97-AF65-F5344CB8AC3E}">
        <p14:creationId xmlns:p14="http://schemas.microsoft.com/office/powerpoint/2010/main" val="2007645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03462-31C0-BC9B-762C-F63798361483}"/>
              </a:ext>
            </a:extLst>
          </p:cNvPr>
          <p:cNvSpPr>
            <a:spLocks noGrp="1"/>
          </p:cNvSpPr>
          <p:nvPr>
            <p:ph type="title"/>
          </p:nvPr>
        </p:nvSpPr>
        <p:spPr/>
        <p:txBody>
          <a:bodyPr/>
          <a:lstStyle/>
          <a:p>
            <a:r>
              <a:rPr lang="en-US" dirty="0"/>
              <a:t>Dataset Link</a:t>
            </a:r>
          </a:p>
        </p:txBody>
      </p:sp>
      <p:sp>
        <p:nvSpPr>
          <p:cNvPr id="3" name="Content Placeholder 2">
            <a:extLst>
              <a:ext uri="{FF2B5EF4-FFF2-40B4-BE49-F238E27FC236}">
                <a16:creationId xmlns:a16="http://schemas.microsoft.com/office/drawing/2014/main" id="{9B746C09-5DD9-1AF5-AD1F-12418A78CA57}"/>
              </a:ext>
            </a:extLst>
          </p:cNvPr>
          <p:cNvSpPr>
            <a:spLocks noGrp="1"/>
          </p:cNvSpPr>
          <p:nvPr>
            <p:ph idx="1"/>
          </p:nvPr>
        </p:nvSpPr>
        <p:spPr/>
        <p:txBody>
          <a:bodyPr/>
          <a:lstStyle/>
          <a:p>
            <a:pPr marL="0" indent="0">
              <a:buNone/>
            </a:pPr>
            <a:r>
              <a:rPr lang="en-US" u="sng" dirty="0">
                <a:solidFill>
                  <a:schemeClr val="accent1"/>
                </a:solidFill>
                <a:hlinkClick r:id="rId2"/>
              </a:rPr>
              <a:t>https://www.kaggle.com/datasets/andradaolteanu/gtzan-dataset-music-genre-classification</a:t>
            </a:r>
            <a:endParaRPr lang="en-US" u="sng" dirty="0">
              <a:solidFill>
                <a:schemeClr val="accent1"/>
              </a:solidFill>
            </a:endParaRPr>
          </a:p>
        </p:txBody>
      </p:sp>
    </p:spTree>
    <p:extLst>
      <p:ext uri="{BB962C8B-B14F-4D97-AF65-F5344CB8AC3E}">
        <p14:creationId xmlns:p14="http://schemas.microsoft.com/office/powerpoint/2010/main" val="4139820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F439-7FEC-FB48-7B2D-0D07B6FE79F2}"/>
              </a:ext>
            </a:extLst>
          </p:cNvPr>
          <p:cNvSpPr>
            <a:spLocks noGrp="1"/>
          </p:cNvSpPr>
          <p:nvPr>
            <p:ph type="title"/>
          </p:nvPr>
        </p:nvSpPr>
        <p:spPr/>
        <p:txBody>
          <a:bodyPr/>
          <a:lstStyle/>
          <a:p>
            <a:r>
              <a:rPr lang="en-US" dirty="0"/>
              <a:t>Existing System</a:t>
            </a:r>
          </a:p>
        </p:txBody>
      </p:sp>
      <p:sp>
        <p:nvSpPr>
          <p:cNvPr id="3" name="Content Placeholder 2">
            <a:extLst>
              <a:ext uri="{FF2B5EF4-FFF2-40B4-BE49-F238E27FC236}">
                <a16:creationId xmlns:a16="http://schemas.microsoft.com/office/drawing/2014/main" id="{3CB96E7E-4061-FFA7-BE5A-BEADF2BC4AB1}"/>
              </a:ext>
            </a:extLst>
          </p:cNvPr>
          <p:cNvSpPr>
            <a:spLocks noGrp="1"/>
          </p:cNvSpPr>
          <p:nvPr>
            <p:ph idx="1"/>
          </p:nvPr>
        </p:nvSpPr>
        <p:spPr>
          <a:xfrm>
            <a:off x="718457" y="1460500"/>
            <a:ext cx="10515600" cy="5032375"/>
          </a:xfrm>
        </p:spPr>
        <p:txBody>
          <a:bodyPr>
            <a:normAutofit fontScale="92500" lnSpcReduction="10000"/>
          </a:bodyPr>
          <a:lstStyle/>
          <a:p>
            <a:pPr marL="0" indent="0">
              <a:buNone/>
            </a:pPr>
            <a:r>
              <a:rPr lang="en-IN" sz="2200" b="1" i="0" dirty="0">
                <a:effectLst/>
              </a:rPr>
              <a:t>K-Means Clustering</a:t>
            </a:r>
          </a:p>
          <a:p>
            <a:r>
              <a:rPr lang="en-IN" sz="2200" b="1" i="0" dirty="0">
                <a:effectLst/>
              </a:rPr>
              <a:t>k-Means Clustering </a:t>
            </a:r>
            <a:r>
              <a:rPr lang="en-IN" sz="2200" b="0" i="0" dirty="0">
                <a:effectLst/>
              </a:rPr>
              <a:t>is an unsupervised machine learning algorithm that is used in music genre classification as a feature extraction and unsupervised clustering method. The process involves the following steps:</a:t>
            </a:r>
          </a:p>
          <a:p>
            <a:r>
              <a:rPr lang="en-IN" sz="2200" b="1" i="0" dirty="0">
                <a:effectLst/>
              </a:rPr>
              <a:t>Feature Extraction:</a:t>
            </a:r>
            <a:r>
              <a:rPr lang="en-IN" sz="2200" b="0" i="0" dirty="0">
                <a:effectLst/>
              </a:rPr>
              <a:t> In music genre classification, the initial step is to extract relevant features from audio tracks, such as tempo, spectral characteristics, and rhythm. Each audio track is represented as a vector of these features.</a:t>
            </a:r>
          </a:p>
          <a:p>
            <a:r>
              <a:rPr lang="en-IN" sz="2200" b="1" i="0" dirty="0">
                <a:effectLst/>
              </a:rPr>
              <a:t>Clustering Audio Tracks:</a:t>
            </a:r>
            <a:r>
              <a:rPr lang="en-IN" sz="2200" b="0" i="0" dirty="0">
                <a:effectLst/>
              </a:rPr>
              <a:t> Instead of directly classifying music tracks into predefined genres, k-Means clusters them into k groups based on the similarity of their feature vectors. Each cluster represents a group of audio tracks that share similar audio characteristics.</a:t>
            </a:r>
          </a:p>
          <a:p>
            <a:r>
              <a:rPr lang="en-IN" sz="2200" b="1" i="0" dirty="0">
                <a:effectLst/>
              </a:rPr>
              <a:t>Genre Assignment:</a:t>
            </a:r>
            <a:r>
              <a:rPr lang="en-IN" sz="2200" b="0" i="0" dirty="0">
                <a:effectLst/>
              </a:rPr>
              <a:t> After clustering is complete, audio tracks within the same cluster are considered to belong to the same "pseudo-genre." This pseudo-genre is not predefined but is based on the unsupervised clustering of similar audio tracks.</a:t>
            </a:r>
          </a:p>
          <a:p>
            <a:r>
              <a:rPr lang="en-IN" sz="2200" b="1" i="0" dirty="0">
                <a:effectLst/>
              </a:rPr>
              <a:t>Evaluation and Post-Processing:</a:t>
            </a:r>
            <a:r>
              <a:rPr lang="en-IN" sz="2200" b="0" i="0" dirty="0">
                <a:effectLst/>
              </a:rPr>
              <a:t> The results of clustering may require evaluation, and listeners may be used to identify the genre that best characterizes each cluster. Some post-processing may be necessary to refine the genre assignments or to map pseudo-genres to predefined genres if desired</a:t>
            </a:r>
            <a:r>
              <a:rPr lang="en-IN" b="0" i="0" dirty="0">
                <a:solidFill>
                  <a:srgbClr val="374151"/>
                </a:solidFill>
                <a:effectLst/>
                <a:latin typeface="Söhne"/>
              </a:rPr>
              <a:t>.</a:t>
            </a:r>
          </a:p>
          <a:p>
            <a:pPr algn="l">
              <a:buFont typeface="+mj-lt"/>
              <a:buAutoNum type="arabicPeriod"/>
            </a:pPr>
            <a:endParaRPr lang="en-IN" b="0" i="0" dirty="0">
              <a:solidFill>
                <a:srgbClr val="374151"/>
              </a:solidFill>
              <a:effectLst/>
              <a:latin typeface="Söhne"/>
            </a:endParaRPr>
          </a:p>
          <a:p>
            <a:pPr algn="l">
              <a:buFont typeface="+mj-lt"/>
              <a:buAutoNum type="arabicPeriod"/>
            </a:pPr>
            <a:endParaRPr lang="en-IN" b="0" i="0" dirty="0">
              <a:solidFill>
                <a:srgbClr val="374151"/>
              </a:solidFill>
              <a:effectLst/>
              <a:latin typeface="Söhne"/>
            </a:endParaRPr>
          </a:p>
          <a:p>
            <a:endParaRPr lang="en-US" dirty="0"/>
          </a:p>
        </p:txBody>
      </p:sp>
    </p:spTree>
    <p:extLst>
      <p:ext uri="{BB962C8B-B14F-4D97-AF65-F5344CB8AC3E}">
        <p14:creationId xmlns:p14="http://schemas.microsoft.com/office/powerpoint/2010/main" val="3209608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7B290-7F53-CF3C-2988-D0F5BE015CC4}"/>
              </a:ext>
            </a:extLst>
          </p:cNvPr>
          <p:cNvSpPr>
            <a:spLocks noGrp="1"/>
          </p:cNvSpPr>
          <p:nvPr>
            <p:ph type="title"/>
          </p:nvPr>
        </p:nvSpPr>
        <p:spPr/>
        <p:txBody>
          <a:bodyPr/>
          <a:lstStyle/>
          <a:p>
            <a:r>
              <a:rPr lang="en-US" dirty="0"/>
              <a:t>Existing System</a:t>
            </a:r>
          </a:p>
        </p:txBody>
      </p:sp>
      <p:sp>
        <p:nvSpPr>
          <p:cNvPr id="3" name="Content Placeholder 2">
            <a:extLst>
              <a:ext uri="{FF2B5EF4-FFF2-40B4-BE49-F238E27FC236}">
                <a16:creationId xmlns:a16="http://schemas.microsoft.com/office/drawing/2014/main" id="{A14A8079-AF57-295E-109E-22B057776645}"/>
              </a:ext>
            </a:extLst>
          </p:cNvPr>
          <p:cNvSpPr>
            <a:spLocks noGrp="1"/>
          </p:cNvSpPr>
          <p:nvPr>
            <p:ph idx="1"/>
          </p:nvPr>
        </p:nvSpPr>
        <p:spPr/>
        <p:txBody>
          <a:bodyPr>
            <a:normAutofit/>
          </a:bodyPr>
          <a:lstStyle/>
          <a:p>
            <a:pPr marL="0" indent="0">
              <a:buNone/>
            </a:pPr>
            <a:r>
              <a:rPr lang="en-IN" sz="2000" b="1" i="0" dirty="0">
                <a:effectLst/>
              </a:rPr>
              <a:t>Advantages:</a:t>
            </a:r>
            <a:endParaRPr lang="en-IN" sz="2000" b="0" i="0" dirty="0">
              <a:effectLst/>
            </a:endParaRPr>
          </a:p>
          <a:p>
            <a:r>
              <a:rPr lang="en-IN" sz="2000" b="1" i="0" dirty="0">
                <a:effectLst/>
              </a:rPr>
              <a:t>Feature Reduction:</a:t>
            </a:r>
            <a:r>
              <a:rPr lang="en-IN" sz="2000" b="0" i="0" dirty="0">
                <a:effectLst/>
              </a:rPr>
              <a:t> k-Means clustering reduces the dimensionality of audio data, which aids computational efficiency and the subsequent music genre classification process.</a:t>
            </a:r>
          </a:p>
          <a:p>
            <a:r>
              <a:rPr lang="en-IN" sz="2000" b="1" i="0" dirty="0">
                <a:effectLst/>
              </a:rPr>
              <a:t>Unsupervised Learning:</a:t>
            </a:r>
            <a:r>
              <a:rPr lang="en-IN" sz="2000" b="0" i="0" dirty="0">
                <a:effectLst/>
              </a:rPr>
              <a:t> The technique allows for the discovery of patterns and grouping of audio tracks without relying on predefined genre labels. This flexibility is especially useful when dealing with novel or less-defined music genres.</a:t>
            </a:r>
          </a:p>
          <a:p>
            <a:pPr marL="0" indent="0">
              <a:buNone/>
            </a:pPr>
            <a:r>
              <a:rPr lang="en-IN" sz="2000" b="1" i="0" dirty="0">
                <a:effectLst/>
              </a:rPr>
              <a:t>Disadvantages:</a:t>
            </a:r>
            <a:endParaRPr lang="en-IN" sz="2000" b="0" i="0" dirty="0">
              <a:effectLst/>
            </a:endParaRPr>
          </a:p>
          <a:p>
            <a:r>
              <a:rPr lang="en-IN" sz="2000" b="1" i="0" dirty="0">
                <a:effectLst/>
              </a:rPr>
              <a:t>Interpretability:</a:t>
            </a:r>
            <a:r>
              <a:rPr lang="en-IN" sz="2000" b="0" i="0" dirty="0">
                <a:effectLst/>
              </a:rPr>
              <a:t> Assigning meaningful genre labels to the clusters created by k-Means can be challenging and subjective, as it may require human judgment to match pseudo-genres with established genre labels.</a:t>
            </a:r>
          </a:p>
          <a:p>
            <a:r>
              <a:rPr lang="en-IN" sz="2000" b="1" i="0" dirty="0">
                <a:effectLst/>
              </a:rPr>
              <a:t>Subjectivity:</a:t>
            </a:r>
            <a:r>
              <a:rPr lang="en-IN" sz="2000" b="0" i="0" dirty="0">
                <a:effectLst/>
              </a:rPr>
              <a:t> The choice of the number of clusters (k) is subjective and may require experimentation to determine the optimal value.</a:t>
            </a:r>
          </a:p>
          <a:p>
            <a:endParaRPr lang="en-US" dirty="0"/>
          </a:p>
        </p:txBody>
      </p:sp>
    </p:spTree>
    <p:extLst>
      <p:ext uri="{BB962C8B-B14F-4D97-AF65-F5344CB8AC3E}">
        <p14:creationId xmlns:p14="http://schemas.microsoft.com/office/powerpoint/2010/main" val="344426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FEB1-FB7F-1ECB-152F-FC2AE8348570}"/>
              </a:ext>
            </a:extLst>
          </p:cNvPr>
          <p:cNvSpPr>
            <a:spLocks noGrp="1"/>
          </p:cNvSpPr>
          <p:nvPr>
            <p:ph type="title"/>
          </p:nvPr>
        </p:nvSpPr>
        <p:spPr/>
        <p:txBody>
          <a:bodyPr/>
          <a:lstStyle/>
          <a:p>
            <a:r>
              <a:rPr lang="en-US" dirty="0"/>
              <a:t>Existing System</a:t>
            </a:r>
          </a:p>
        </p:txBody>
      </p:sp>
      <p:sp>
        <p:nvSpPr>
          <p:cNvPr id="3" name="Content Placeholder 2">
            <a:extLst>
              <a:ext uri="{FF2B5EF4-FFF2-40B4-BE49-F238E27FC236}">
                <a16:creationId xmlns:a16="http://schemas.microsoft.com/office/drawing/2014/main" id="{D4E0F49D-E924-F699-807B-46AA537EFBF8}"/>
              </a:ext>
            </a:extLst>
          </p:cNvPr>
          <p:cNvSpPr>
            <a:spLocks noGrp="1"/>
          </p:cNvSpPr>
          <p:nvPr>
            <p:ph idx="1"/>
          </p:nvPr>
        </p:nvSpPr>
        <p:spPr/>
        <p:txBody>
          <a:bodyPr>
            <a:normAutofit/>
          </a:bodyPr>
          <a:lstStyle/>
          <a:p>
            <a:pPr marL="0" indent="0" algn="l">
              <a:buNone/>
            </a:pPr>
            <a:r>
              <a:rPr lang="en-IN" sz="2000" b="1" i="0" dirty="0">
                <a:effectLst/>
              </a:rPr>
              <a:t>How CNNs Address k-Means' Limitations:</a:t>
            </a:r>
            <a:endParaRPr lang="en-IN" sz="2000" b="0" i="0" dirty="0">
              <a:effectLst/>
            </a:endParaRPr>
          </a:p>
          <a:p>
            <a:r>
              <a:rPr lang="en-IN" sz="2000" b="1" i="0" dirty="0">
                <a:effectLst/>
              </a:rPr>
              <a:t>Interpretability:</a:t>
            </a:r>
            <a:r>
              <a:rPr lang="en-IN" sz="2000" b="0" i="0" dirty="0">
                <a:effectLst/>
              </a:rPr>
              <a:t> CNNs are typically used in supervised learning, where genre labels are predefined. They offer a more straightforward and interpretable output by directly associating audio tracks with predefined genre labels, reducing interpretational challenges.</a:t>
            </a:r>
          </a:p>
          <a:p>
            <a:r>
              <a:rPr lang="en-IN" sz="2000" b="1" i="0" dirty="0">
                <a:effectLst/>
              </a:rPr>
              <a:t>Subjectivity:</a:t>
            </a:r>
            <a:r>
              <a:rPr lang="en-IN" sz="2000" b="0" i="0" dirty="0">
                <a:effectLst/>
              </a:rPr>
              <a:t> CNNs rely on predefined genre labels, diminishing subjectivity in the process of assigning pseudo-genres to clusters. The use of CNNs in music genre classification follows a supervised approach with established ground truth labels, enhancing clarity and objectivity in music track categorization.</a:t>
            </a:r>
          </a:p>
          <a:p>
            <a:pPr marL="0" indent="0" algn="l">
              <a:buNone/>
            </a:pPr>
            <a:br>
              <a:rPr lang="en-IN" b="0" i="0" dirty="0">
                <a:solidFill>
                  <a:srgbClr val="000000"/>
                </a:solidFill>
                <a:effectLst/>
                <a:latin typeface="Söhne"/>
              </a:rPr>
            </a:br>
            <a:endParaRPr lang="en-IN" b="0" i="0" dirty="0">
              <a:solidFill>
                <a:srgbClr val="000000"/>
              </a:solidFill>
              <a:effectLst/>
              <a:latin typeface="Söhne"/>
            </a:endParaRPr>
          </a:p>
          <a:p>
            <a:endParaRPr lang="en-US" dirty="0"/>
          </a:p>
        </p:txBody>
      </p:sp>
    </p:spTree>
    <p:extLst>
      <p:ext uri="{BB962C8B-B14F-4D97-AF65-F5344CB8AC3E}">
        <p14:creationId xmlns:p14="http://schemas.microsoft.com/office/powerpoint/2010/main" val="1536416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7977</TotalTime>
  <Words>4993</Words>
  <Application>Microsoft Macintosh PowerPoint</Application>
  <PresentationFormat>Widescreen</PresentationFormat>
  <Paragraphs>362</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Söhne</vt:lpstr>
      <vt:lpstr>Wingdings</vt:lpstr>
      <vt:lpstr>Office Theme</vt:lpstr>
      <vt:lpstr>CS6301-MACHINE LEARNING MINI PROJECT MUSIC GENRE CLASSIFICATION USING AUDIO</vt:lpstr>
      <vt:lpstr>Abstract</vt:lpstr>
      <vt:lpstr>Introduction</vt:lpstr>
      <vt:lpstr>Existing System</vt:lpstr>
      <vt:lpstr>Existing System</vt:lpstr>
      <vt:lpstr>Existing System</vt:lpstr>
      <vt:lpstr>Existing System</vt:lpstr>
      <vt:lpstr>Existing System</vt:lpstr>
      <vt:lpstr>Existing System</vt:lpstr>
      <vt:lpstr>Problem Definition</vt:lpstr>
      <vt:lpstr>Problem Definition</vt:lpstr>
      <vt:lpstr>Objective</vt:lpstr>
      <vt:lpstr>Key goals of the project</vt:lpstr>
      <vt:lpstr>Literature Review </vt:lpstr>
      <vt:lpstr>Hardware Specifications</vt:lpstr>
      <vt:lpstr>Software Specifications</vt:lpstr>
      <vt:lpstr>Proposed Project Summary</vt:lpstr>
      <vt:lpstr>Proposed Project Summary</vt:lpstr>
      <vt:lpstr>Proposed Project Summary</vt:lpstr>
      <vt:lpstr>Proposed Project Summary</vt:lpstr>
      <vt:lpstr>Proposed Project Summary</vt:lpstr>
      <vt:lpstr>Architecture Diagram</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Algorithms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Technical Modules</vt:lpstr>
      <vt:lpstr>Performance Metrics</vt:lpstr>
      <vt:lpstr>Performance Metrics</vt:lpstr>
      <vt:lpstr>References</vt:lpstr>
      <vt:lpstr>Use Case Diagram</vt:lpstr>
      <vt:lpstr>Class Diagram</vt:lpstr>
      <vt:lpstr>Sequence Diagram</vt:lpstr>
      <vt:lpstr>Conclusion</vt:lpstr>
      <vt:lpstr>Dataset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CS6301-MACHINE LEARNING MINI PROJECT MUSIC GENRE CLASSIFICATION USING AUDIO</dc:title>
  <dc:creator>10836</dc:creator>
  <cp:lastModifiedBy>10836</cp:lastModifiedBy>
  <cp:revision>38</cp:revision>
  <dcterms:created xsi:type="dcterms:W3CDTF">2023-11-12T12:54:45Z</dcterms:created>
  <dcterms:modified xsi:type="dcterms:W3CDTF">2023-11-20T04:43:18Z</dcterms:modified>
</cp:coreProperties>
</file>